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charts/chart28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26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layout1.xml" ContentType="application/vnd.openxmlformats-officedocument.drawingml.diagramLayout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chart2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58" r:id="rId2"/>
    <p:sldId id="320" r:id="rId3"/>
    <p:sldId id="316" r:id="rId4"/>
    <p:sldId id="386" r:id="rId5"/>
    <p:sldId id="387" r:id="rId6"/>
    <p:sldId id="413" r:id="rId7"/>
    <p:sldId id="414" r:id="rId8"/>
    <p:sldId id="427" r:id="rId9"/>
    <p:sldId id="408" r:id="rId10"/>
    <p:sldId id="409" r:id="rId11"/>
    <p:sldId id="410" r:id="rId12"/>
    <p:sldId id="390" r:id="rId13"/>
    <p:sldId id="391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399" r:id="rId22"/>
    <p:sldId id="400" r:id="rId23"/>
    <p:sldId id="401" r:id="rId24"/>
    <p:sldId id="423" r:id="rId25"/>
    <p:sldId id="402" r:id="rId26"/>
    <p:sldId id="412" r:id="rId27"/>
    <p:sldId id="424" r:id="rId28"/>
    <p:sldId id="403" r:id="rId29"/>
    <p:sldId id="425" r:id="rId30"/>
    <p:sldId id="426" r:id="rId31"/>
    <p:sldId id="419" r:id="rId32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5693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6" autoAdjust="0"/>
    <p:restoredTop sz="94660" autoAdjust="0"/>
  </p:normalViewPr>
  <p:slideViewPr>
    <p:cSldViewPr>
      <p:cViewPr>
        <p:scale>
          <a:sx n="60" d="100"/>
          <a:sy n="60" d="100"/>
        </p:scale>
        <p:origin x="-994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8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60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3619;&#3634;&#3618;&#3591;&#3634;&#3609;&#3607;&#3634;&#3591;&#3585;&#3634;&#3619;&#3648;&#3591;&#3636;&#3609;\2555\&#3588;&#3619;&#3638;&#3656;&#3591;&#3611;&#3637;55\&#3591;&#3610;&#3585;&#3634;&#3619;&#3648;&#3591;&#3636;&#3609;&#3619;&#3623;&#3617;&#3617;&#3637;&#3588;.%2055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&#3626;&#3617;&#3640;&#3604;&#3591;&#3634;&#3609;1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G:\&#3619;&#3634;&#3618;&#3591;&#3634;&#3609;&#3607;&#3634;&#3591;&#3585;&#3634;&#3619;&#3648;&#3591;&#3636;&#3609;\2555\&#3588;&#3619;&#3638;&#3656;&#3591;&#3611;&#3637;55\&#3649;&#3612;&#3609;&#3612;&#3621;&#3614;&#3637;&#3656;&#3617;&#3621;2555\&#3626;&#3619;&#3640;&#3611;&#3595;&#3639;&#3657;&#3629;&#3592;&#3657;&#3634;&#3591;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3619;&#3634;&#3618;&#3591;&#3634;&#3609;&#3607;&#3634;&#3591;&#3585;&#3634;&#3619;&#3648;&#3591;&#3636;&#3609;\2555\&#3588;&#3619;&#3638;&#3656;&#3591;&#3611;&#3637;55\&#3649;&#3612;&#3609;&#3612;&#3621;&#3614;&#3637;&#3656;&#3617;&#3621;2555\&#3626;&#3619;&#3640;&#3611;&#3595;&#3639;&#3657;&#3629;&#3592;&#3657;&#3634;&#3591;2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3619;&#3634;&#3618;&#3591;&#3634;&#3609;&#3607;&#3634;&#3591;&#3585;&#3634;&#3619;&#3648;&#3591;&#3636;&#3609;\2555\&#3588;&#3619;&#3638;&#3656;&#3591;&#3611;&#3637;55\&#3649;&#3612;&#3609;&#3612;&#3621;&#3614;&#3637;&#3656;&#3617;&#3621;2555\&#3626;&#3619;&#3640;&#3611;&#3595;&#3639;&#3657;&#3629;&#3592;&#3657;&#3634;&#3591;2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G:\&#3619;&#3634;&#3618;&#3591;&#3634;&#3609;&#3607;&#3634;&#3591;&#3585;&#3634;&#3619;&#3648;&#3591;&#3636;&#3609;\2555\&#3588;&#3619;&#3638;&#3656;&#3591;&#3611;&#3637;55\&#3649;&#3612;&#3609;&#3612;&#3621;&#3614;&#3637;&#3656;&#3617;&#3621;2555\&#3626;&#3619;&#3640;&#3611;&#3595;&#3639;&#3657;&#3629;&#3592;&#3657;&#3634;&#3591;2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3619;&#3634;&#3618;&#3591;&#3634;&#3609;&#3607;&#3634;&#3591;&#3585;&#3634;&#3619;&#3648;&#3591;&#3636;&#3609;\2555\&#3588;&#3619;&#3638;&#3656;&#3591;&#3611;&#3637;55\&#3649;&#3612;&#3609;&#3612;&#3621;&#3614;&#3637;&#3656;&#3617;&#3621;2555\&#3626;&#3619;&#3640;&#3611;&#3595;&#3639;&#3657;&#3629;&#3592;&#3657;&#3634;&#3591;2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3619;&#3634;&#3618;&#3591;&#3634;&#3609;&#3607;&#3634;&#3591;&#3585;&#3634;&#3619;&#3648;&#3591;&#3636;&#3609;\2555\&#3588;&#3619;&#3638;&#3656;&#3591;&#3611;&#3637;55\&#3649;&#3612;&#3609;&#3612;&#3621;&#3614;&#3637;&#3656;&#3617;&#3621;2555\&#3626;&#3619;&#3640;&#3611;&#3595;&#3639;&#3657;&#3629;&#3592;&#3657;&#3634;&#3591;2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3619;&#3634;&#3618;&#3591;&#3634;&#3609;&#3607;&#3634;&#3591;&#3585;&#3634;&#3619;&#3648;&#3591;&#3636;&#3609;\2555\&#3588;&#3619;&#3638;&#3656;&#3591;&#3611;&#3637;55\2&#3585;&#3629;&#3591;&#3607;&#3640;&#3609;&#3617;&#3637;&#3588;.55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3619;&#3634;&#3618;&#3591;&#3634;&#3609;&#3607;&#3634;&#3591;&#3585;&#3634;&#3619;&#3648;&#3591;&#3636;&#3609;\2555\&#3588;&#3619;&#3638;&#3656;&#3591;&#3611;&#3637;55\2&#3585;&#3629;&#3591;&#3607;&#3640;&#3609;&#3617;&#3637;&#3588;.55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3619;&#3634;&#3618;&#3591;&#3634;&#3609;&#3607;&#3634;&#3591;&#3585;&#3634;&#3619;&#3648;&#3591;&#3636;&#3609;\2555\&#3588;&#3619;&#3638;&#3656;&#3591;&#3611;&#3637;55\2&#3585;&#3629;&#3591;&#3607;&#3640;&#3609;&#3617;&#3637;&#3588;.5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3619;&#3634;&#3618;&#3591;&#3634;&#3609;&#3607;&#3634;&#3591;&#3585;&#3634;&#3619;&#3648;&#3591;&#3636;&#3609;\2555\&#3588;&#3619;&#3638;&#3656;&#3591;&#3611;&#3637;55\&#3591;&#3610;&#3619;&#3623;&#3617;&#3588;&#3619;&#3638;&#3656;&#3591;&#3611;&#3637;&#3648;&#3611;&#3619;&#3637;&#3618;&#3610;&#3648;&#3607;&#3637;&#3618;&#3610;55-54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&#3626;&#3617;&#3640;&#3604;&#3591;&#3634;&#3609;4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&#3626;&#3617;&#3640;&#3604;&#3591;&#3634;&#3609;4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&#3626;&#3617;&#3640;&#3604;&#3591;&#3634;&#3609;4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&#3626;&#3617;&#3640;&#3604;&#3591;&#3634;&#3609;4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3588;&#3621;&#3633;&#3591;&#3591;&#3610;&#3617;&#3637;&#3588;55\gragh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3588;&#3621;&#3633;&#3591;&#3591;&#3610;&#3617;&#3637;&#3588;55\gragh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3623;&#3636;&#3648;&#3588;&#3619;&#3634;&#3632;&#3627;&#3660;&#3591;&#3610;&#3585;&#3634;&#3619;&#3648;&#3591;&#3636;&#3609;\&#3611;&#3637;%202555\&#3605;&#3634;&#3619;&#3634;&#3591;&#3623;&#3636;&#3648;&#3588;&#3619;&#3634;&#3632;&#3627;&#3660;&#3588;&#3619;&#3638;&#3656;&#3591;&#3611;&#3637;54-55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3588;&#3621;&#3633;&#3591;&#3591;&#3610;&#3617;&#3637;&#3588;55\gragh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.%20Kodchaporn\AppData\Roaming\Microsoft\Excel\&#3626;&#3617;&#3640;&#3604;&#3591;&#3634;&#3609;1%20(version%202).xlsb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3623;&#3636;&#3648;&#3588;&#3619;&#3634;&#3632;&#3627;&#3660;&#3591;&#3610;&#3585;&#3634;&#3619;&#3648;&#3591;&#3636;&#3609;\&#3611;&#3637;%202555\&#3605;&#3634;&#3619;&#3634;&#3591;&#3623;&#3636;&#3648;&#3588;&#3619;&#3634;&#3632;&#3627;&#3660;&#3588;&#3619;&#3638;&#3656;&#3591;&#3611;&#3637;54-5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.%20Kodchaporn\AppData\Roaming\Microsoft\Excel\&#3626;&#3617;&#3640;&#3604;&#3591;&#3634;&#3609;1%20(version%202).xlsb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.%20Kodchaporn\AppData\Roaming\Microsoft\Excel\&#3626;&#3617;&#3640;&#3604;&#3591;&#3634;&#3609;1%20(version%202).xlsb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.%20Kodchaporn\AppData\Roaming\Microsoft\Excel\&#3626;&#3617;&#3640;&#3604;&#3591;&#3634;&#3609;1%20(version%202).xlsb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3619;&#3634;&#3618;&#3591;&#3634;&#3609;&#3607;&#3634;&#3591;&#3585;&#3634;&#3619;&#3648;&#3591;&#3636;&#3609;\2555\&#3588;&#3619;&#3638;&#3656;&#3591;&#3611;&#3637;55\&#3591;&#3610;&#3619;&#3623;&#3617;&#3588;&#3619;&#3638;&#3656;&#3591;&#3611;&#3637;&#3648;&#3611;&#3619;&#3637;&#3618;&#3610;&#3648;&#3607;&#3637;&#3618;&#3610;55-54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3619;&#3634;&#3618;&#3591;&#3634;&#3609;&#3607;&#3634;&#3591;&#3585;&#3634;&#3619;&#3648;&#3591;&#3636;&#3609;\2555\&#3588;&#3619;&#3638;&#3656;&#3591;&#3611;&#3637;55\&#3591;&#3610;&#3619;&#3623;&#3617;&#3588;&#3619;&#3638;&#3656;&#3591;&#3611;&#3637;&#3648;&#3611;&#3619;&#3637;&#3618;&#3610;&#3648;&#3607;&#3637;&#3618;&#3610;55-54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3619;&#3634;&#3618;&#3591;&#3634;&#3609;&#3607;&#3634;&#3591;&#3585;&#3634;&#3619;&#3648;&#3591;&#3636;&#3609;\2555\&#3588;&#3619;&#3638;&#3656;&#3591;&#3611;&#3637;55\&#3591;&#3610;&#3585;&#3634;&#3619;&#3648;&#3591;&#3636;&#3609;&#3619;&#3623;&#3617;&#3617;&#3637;&#3588;.%2055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3619;&#3634;&#3618;&#3591;&#3634;&#3609;&#3607;&#3634;&#3591;&#3585;&#3634;&#3619;&#3648;&#3591;&#3636;&#3609;\2555\&#3588;&#3619;&#3638;&#3656;&#3591;&#3611;&#3637;55\&#3591;&#3610;&#3585;&#3634;&#3619;&#3648;&#3591;&#3636;&#3609;&#3619;&#3623;&#3617;&#3617;&#3637;&#3588;.%2055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3619;&#3634;&#3618;&#3591;&#3634;&#3609;&#3607;&#3634;&#3591;&#3585;&#3634;&#3619;&#3648;&#3591;&#3636;&#3609;\2555\&#3588;&#3619;&#3638;&#3656;&#3591;&#3611;&#3637;55\&#3591;&#3610;&#3585;&#3634;&#3619;&#3648;&#3591;&#3636;&#3609;&#3619;&#3623;&#3617;&#3617;&#3637;&#3588;.%205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style val="29"/>
  <c:chart>
    <c:title>
      <c:tx>
        <c:rich>
          <a:bodyPr/>
          <a:lstStyle/>
          <a:p>
            <a:pPr>
              <a:defRPr/>
            </a:pPr>
            <a:r>
              <a:rPr lang="th-TH"/>
              <a:t>เปรียบเทียบประมาณการรายรับ รับจริง จ่ายจริง งวดครึ่งปี </a:t>
            </a:r>
            <a:r>
              <a:rPr lang="en-US"/>
              <a:t>2555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chart!$A$3</c:f>
              <c:strCache>
                <c:ptCount val="1"/>
                <c:pt idx="0">
                  <c:v>เงินงบประมาณ</c:v>
                </c:pt>
              </c:strCache>
            </c:strRef>
          </c:tx>
          <c:spPr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c:spPr>
          <c:cat>
            <c:strRef>
              <c:f>chart!$B$2:$E$2</c:f>
              <c:strCache>
                <c:ptCount val="4"/>
                <c:pt idx="0">
                  <c:v>ประมาณการ</c:v>
                </c:pt>
                <c:pt idx="1">
                  <c:v>รับจริง</c:v>
                </c:pt>
                <c:pt idx="2">
                  <c:v>จ่ายจริง</c:v>
                </c:pt>
                <c:pt idx="3">
                  <c:v>รายได้สูง(ต่ำ)กว่าค่าใช้จ่าย</c:v>
                </c:pt>
              </c:strCache>
            </c:strRef>
          </c:cat>
          <c:val>
            <c:numRef>
              <c:f>chart!$B$3:$E$3</c:f>
              <c:numCache>
                <c:formatCode>General</c:formatCode>
                <c:ptCount val="4"/>
                <c:pt idx="0">
                  <c:v>716.1</c:v>
                </c:pt>
                <c:pt idx="1">
                  <c:v>404.46</c:v>
                </c:pt>
                <c:pt idx="2">
                  <c:v>378.69</c:v>
                </c:pt>
                <c:pt idx="3">
                  <c:v>25.769999999999982</c:v>
                </c:pt>
              </c:numCache>
            </c:numRef>
          </c:val>
        </c:ser>
        <c:ser>
          <c:idx val="1"/>
          <c:order val="1"/>
          <c:tx>
            <c:strRef>
              <c:f>chart!$A$4</c:f>
              <c:strCache>
                <c:ptCount val="1"/>
                <c:pt idx="0">
                  <c:v>เงินรายได้</c:v>
                </c:pt>
              </c:strCache>
            </c:strRef>
          </c:tx>
          <c:spPr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</c:spPr>
          <c:cat>
            <c:strRef>
              <c:f>chart!$B$2:$E$2</c:f>
              <c:strCache>
                <c:ptCount val="4"/>
                <c:pt idx="0">
                  <c:v>ประมาณการ</c:v>
                </c:pt>
                <c:pt idx="1">
                  <c:v>รับจริง</c:v>
                </c:pt>
                <c:pt idx="2">
                  <c:v>จ่ายจริง</c:v>
                </c:pt>
                <c:pt idx="3">
                  <c:v>รายได้สูง(ต่ำ)กว่าค่าใช้จ่าย</c:v>
                </c:pt>
              </c:strCache>
            </c:strRef>
          </c:cat>
          <c:val>
            <c:numRef>
              <c:f>chart!$B$4:$E$4</c:f>
              <c:numCache>
                <c:formatCode>General</c:formatCode>
                <c:ptCount val="4"/>
                <c:pt idx="0">
                  <c:v>684.38</c:v>
                </c:pt>
                <c:pt idx="1">
                  <c:v>245.59</c:v>
                </c:pt>
                <c:pt idx="2">
                  <c:v>150.49</c:v>
                </c:pt>
                <c:pt idx="3">
                  <c:v>95.1</c:v>
                </c:pt>
              </c:numCache>
            </c:numRef>
          </c:val>
        </c:ser>
        <c:axId val="78313344"/>
        <c:axId val="78314880"/>
      </c:barChart>
      <c:catAx>
        <c:axId val="78313344"/>
        <c:scaling>
          <c:orientation val="minMax"/>
        </c:scaling>
        <c:axPos val="l"/>
        <c:majorTickMark val="none"/>
        <c:tickLblPos val="nextTo"/>
        <c:crossAx val="78314880"/>
        <c:crosses val="autoZero"/>
        <c:auto val="1"/>
        <c:lblAlgn val="ctr"/>
        <c:lblOffset val="100"/>
      </c:catAx>
      <c:valAx>
        <c:axId val="78314880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crossAx val="78313344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solidFill>
          <a:schemeClr val="tx2">
            <a:lumMod val="20000"/>
            <a:lumOff val="80000"/>
          </a:schemeClr>
        </a:solidFill>
      </c:spPr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อัตราร้อยละรายได้สูงกว่าค่าใช้จ่ายสุทธิ</c:v>
                </c:pt>
              </c:strCache>
            </c:strRef>
          </c:tx>
          <c:spPr>
            <a:solidFill>
              <a:srgbClr val="7030A0"/>
            </a:solidFill>
          </c:spPr>
          <c:dLbls>
            <c:txPr>
              <a:bodyPr/>
              <a:lstStyle/>
              <a:p>
                <a:pPr>
                  <a:defRPr sz="1100"/>
                </a:pPr>
                <a:endParaRPr lang="th-TH"/>
              </a:p>
            </c:txPr>
            <c:showVal val="1"/>
          </c:dLbls>
          <c:cat>
            <c:numRef>
              <c:f>Sheet1!$B$2:$C$2</c:f>
              <c:numCache>
                <c:formatCode>General</c:formatCode>
                <c:ptCount val="2"/>
                <c:pt idx="0">
                  <c:v>2555</c:v>
                </c:pt>
                <c:pt idx="1">
                  <c:v>2554</c:v>
                </c:pt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 formatCode="0.00">
                  <c:v>18.594335787953696</c:v>
                </c:pt>
                <c:pt idx="1">
                  <c:v>6.96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อัตราส่วนรายได้ต่อค่าใช้จ่ายในการดำเนินงาน</c:v>
                </c:pt>
              </c:strCache>
            </c:strRef>
          </c:tx>
          <c:spPr>
            <a:solidFill>
              <a:srgbClr val="FF00FF"/>
            </a:solidFill>
          </c:spPr>
          <c:dLbls>
            <c:txPr>
              <a:bodyPr/>
              <a:lstStyle/>
              <a:p>
                <a:pPr>
                  <a:defRPr sz="1100"/>
                </a:pPr>
                <a:endParaRPr lang="th-TH"/>
              </a:p>
            </c:txPr>
            <c:showVal val="1"/>
          </c:dLbls>
          <c:cat>
            <c:numRef>
              <c:f>Sheet1!$B$2:$C$2</c:f>
              <c:numCache>
                <c:formatCode>General</c:formatCode>
                <c:ptCount val="2"/>
                <c:pt idx="0">
                  <c:v>2555</c:v>
                </c:pt>
                <c:pt idx="1">
                  <c:v>2554</c:v>
                </c:pt>
              </c:numCache>
            </c:numRef>
          </c:cat>
          <c:val>
            <c:numRef>
              <c:f>Sheet1!$B$4:$C$4</c:f>
              <c:numCache>
                <c:formatCode>General</c:formatCode>
                <c:ptCount val="2"/>
                <c:pt idx="0" formatCode="0.00">
                  <c:v>1.2284157492962526</c:v>
                </c:pt>
                <c:pt idx="1">
                  <c:v>1.08</c:v>
                </c:pt>
              </c:numCache>
            </c:numRef>
          </c:val>
        </c:ser>
        <c:dLbls>
          <c:showVal val="1"/>
        </c:dLbls>
        <c:gapWidth val="75"/>
        <c:axId val="76403456"/>
        <c:axId val="81596800"/>
      </c:barChart>
      <c:catAx>
        <c:axId val="76403456"/>
        <c:scaling>
          <c:orientation val="minMax"/>
        </c:scaling>
        <c:axPos val="l"/>
        <c:numFmt formatCode="General" sourceLinked="1"/>
        <c:majorTickMark val="none"/>
        <c:tickLblPos val="nextTo"/>
        <c:crossAx val="81596800"/>
        <c:crosses val="autoZero"/>
        <c:auto val="1"/>
        <c:lblAlgn val="ctr"/>
        <c:lblOffset val="100"/>
      </c:catAx>
      <c:valAx>
        <c:axId val="81596800"/>
        <c:scaling>
          <c:orientation val="minMax"/>
        </c:scaling>
        <c:axPos val="b"/>
        <c:numFmt formatCode="0.00" sourceLinked="1"/>
        <c:majorTickMark val="none"/>
        <c:tickLblPos val="none"/>
        <c:crossAx val="76403456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style val="26"/>
  <c:chart>
    <c:title>
      <c:tx>
        <c:rich>
          <a:bodyPr/>
          <a:lstStyle/>
          <a:p>
            <a:pPr>
              <a:defRPr/>
            </a:pPr>
            <a:r>
              <a:rPr lang="th-TH"/>
              <a:t>งบลงทุนได้รับจัดสรรจากเงินแผ่นดิน ปี </a:t>
            </a:r>
            <a:r>
              <a:rPr lang="en-US"/>
              <a:t>2555</a:t>
            </a:r>
          </a:p>
        </c:rich>
      </c:tx>
      <c:layout>
        <c:manualLayout>
          <c:xMode val="edge"/>
          <c:yMode val="edge"/>
          <c:x val="7.4848870827741831E-2"/>
          <c:y val="1.9323671497584554E-2"/>
        </c:manualLayout>
      </c:layout>
    </c:title>
    <c:plotArea>
      <c:layout>
        <c:manualLayout>
          <c:layoutTarget val="inner"/>
          <c:xMode val="edge"/>
          <c:yMode val="edge"/>
          <c:x val="1.3888888888888926E-2"/>
          <c:y val="0.15648408079424894"/>
          <c:w val="0.73055555555555562"/>
          <c:h val="0.68409581954429788"/>
        </c:manualLayout>
      </c:layout>
      <c:barChart>
        <c:barDir val="col"/>
        <c:grouping val="stacked"/>
        <c:ser>
          <c:idx val="0"/>
          <c:order val="0"/>
          <c:tx>
            <c:strRef>
              <c:f>แผ่นดิน55!$C$33</c:f>
              <c:strCache>
                <c:ptCount val="1"/>
                <c:pt idx="0">
                  <c:v>วิทย์</c:v>
                </c:pt>
              </c:strCache>
            </c:strRef>
          </c:tx>
          <c:dLbls>
            <c:dLbl>
              <c:idx val="1"/>
              <c:delete val="1"/>
            </c:dLbl>
            <c:showVal val="1"/>
          </c:dLbls>
          <c:cat>
            <c:strRef>
              <c:f>แผ่นดิน55!$D$32:$E$32</c:f>
              <c:strCache>
                <c:ptCount val="2"/>
                <c:pt idx="0">
                  <c:v>ครุภัณฑ์</c:v>
                </c:pt>
                <c:pt idx="1">
                  <c:v>สิ่งก่อสร้าง</c:v>
                </c:pt>
              </c:strCache>
            </c:strRef>
          </c:cat>
          <c:val>
            <c:numRef>
              <c:f>แผ่นดิน55!$D$33:$E$33</c:f>
              <c:numCache>
                <c:formatCode>General</c:formatCode>
                <c:ptCount val="2"/>
                <c:pt idx="0" formatCode="_-* #,##0.00_-;\-* #,##0.00_-;_-* &quot;-&quot;??_-;_-@_-">
                  <c:v>8404800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แผ่นดิน55!$C$34</c:f>
              <c:strCache>
                <c:ptCount val="1"/>
                <c:pt idx="0">
                  <c:v>ศูนย์ภาษา</c:v>
                </c:pt>
              </c:strCache>
            </c:strRef>
          </c:tx>
          <c:dLbls>
            <c:dLbl>
              <c:idx val="0"/>
              <c:layout>
                <c:manualLayout>
                  <c:x val="-2.1872265966754299E-7"/>
                  <c:y val="-4.1666666666666664E-2"/>
                </c:manualLayout>
              </c:layout>
              <c:showVal val="1"/>
            </c:dLbl>
            <c:dLbl>
              <c:idx val="1"/>
              <c:delete val="1"/>
            </c:dLbl>
            <c:showVal val="1"/>
          </c:dLbls>
          <c:cat>
            <c:strRef>
              <c:f>แผ่นดิน55!$D$32:$E$32</c:f>
              <c:strCache>
                <c:ptCount val="2"/>
                <c:pt idx="0">
                  <c:v>ครุภัณฑ์</c:v>
                </c:pt>
                <c:pt idx="1">
                  <c:v>สิ่งก่อสร้าง</c:v>
                </c:pt>
              </c:strCache>
            </c:strRef>
          </c:cat>
          <c:val>
            <c:numRef>
              <c:f>แผ่นดิน55!$D$34:$E$34</c:f>
              <c:numCache>
                <c:formatCode>General</c:formatCode>
                <c:ptCount val="2"/>
                <c:pt idx="0" formatCode="_-* #,##0.00_-;\-* #,##0.00_-;_-* &quot;-&quot;??_-;_-@_-">
                  <c:v>2798600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แผ่นดิน55!$C$35</c:f>
              <c:strCache>
                <c:ptCount val="1"/>
                <c:pt idx="0">
                  <c:v>สนอ.(กองสวัสดิ)</c:v>
                </c:pt>
              </c:strCache>
            </c:strRef>
          </c:tx>
          <c:dLbls>
            <c:dLbl>
              <c:idx val="0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h-TH"/>
              </a:p>
            </c:txPr>
            <c:showVal val="1"/>
          </c:dLbls>
          <c:cat>
            <c:strRef>
              <c:f>แผ่นดิน55!$D$32:$E$32</c:f>
              <c:strCache>
                <c:ptCount val="2"/>
                <c:pt idx="0">
                  <c:v>ครุภัณฑ์</c:v>
                </c:pt>
                <c:pt idx="1">
                  <c:v>สิ่งก่อสร้าง</c:v>
                </c:pt>
              </c:strCache>
            </c:strRef>
          </c:cat>
          <c:val>
            <c:numRef>
              <c:f>แผ่นดิน55!$D$35:$E$35</c:f>
              <c:numCache>
                <c:formatCode>_-* #,##0.00_-;\-* #,##0.00_-;_-* "-"??_-;_-@_-</c:formatCode>
                <c:ptCount val="2"/>
                <c:pt idx="0">
                  <c:v>0</c:v>
                </c:pt>
                <c:pt idx="1">
                  <c:v>36012500</c:v>
                </c:pt>
              </c:numCache>
            </c:numRef>
          </c:val>
        </c:ser>
        <c:ser>
          <c:idx val="3"/>
          <c:order val="3"/>
          <c:tx>
            <c:strRef>
              <c:f>แผ่นดิน55!$C$36</c:f>
              <c:strCache>
                <c:ptCount val="1"/>
                <c:pt idx="0">
                  <c:v>ชุมพร</c:v>
                </c:pt>
              </c:strCache>
            </c:strRef>
          </c:tx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endParaRPr lang="th-TH"/>
              </a:p>
            </c:txPr>
            <c:showVal val="1"/>
          </c:dLbls>
          <c:cat>
            <c:strRef>
              <c:f>แผ่นดิน55!$D$32:$E$32</c:f>
              <c:strCache>
                <c:ptCount val="2"/>
                <c:pt idx="0">
                  <c:v>ครุภัณฑ์</c:v>
                </c:pt>
                <c:pt idx="1">
                  <c:v>สิ่งก่อสร้าง</c:v>
                </c:pt>
              </c:strCache>
            </c:strRef>
          </c:cat>
          <c:val>
            <c:numRef>
              <c:f>แผ่นดิน55!$D$36:$E$36</c:f>
              <c:numCache>
                <c:formatCode>_-* #,##0.00_-;\-* #,##0.00_-;_-* "-"??_-;_-@_-</c:formatCode>
                <c:ptCount val="2"/>
                <c:pt idx="0" formatCode="General">
                  <c:v>0</c:v>
                </c:pt>
                <c:pt idx="1">
                  <c:v>23631400</c:v>
                </c:pt>
              </c:numCache>
            </c:numRef>
          </c:val>
        </c:ser>
        <c:ser>
          <c:idx val="4"/>
          <c:order val="4"/>
          <c:tx>
            <c:strRef>
              <c:f>แผ่นดิน55!$C$37</c:f>
              <c:strCache>
                <c:ptCount val="1"/>
                <c:pt idx="0">
                  <c:v>สถาปัตย์</c:v>
                </c:pt>
              </c:strCache>
            </c:strRef>
          </c:tx>
          <c:dLbls>
            <c:dLbl>
              <c:idx val="0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h-TH"/>
              </a:p>
            </c:txPr>
            <c:showVal val="1"/>
          </c:dLbls>
          <c:cat>
            <c:strRef>
              <c:f>แผ่นดิน55!$D$32:$E$32</c:f>
              <c:strCache>
                <c:ptCount val="2"/>
                <c:pt idx="0">
                  <c:v>ครุภัณฑ์</c:v>
                </c:pt>
                <c:pt idx="1">
                  <c:v>สิ่งก่อสร้าง</c:v>
                </c:pt>
              </c:strCache>
            </c:strRef>
          </c:cat>
          <c:val>
            <c:numRef>
              <c:f>แผ่นดิน55!$D$37:$E$37</c:f>
              <c:numCache>
                <c:formatCode>_-* #,##0.00_-;\-* #,##0.00_-;_-* "-"??_-;_-@_-</c:formatCode>
                <c:ptCount val="2"/>
                <c:pt idx="0" formatCode="General">
                  <c:v>0</c:v>
                </c:pt>
                <c:pt idx="1">
                  <c:v>32356200</c:v>
                </c:pt>
              </c:numCache>
            </c:numRef>
          </c:val>
        </c:ser>
        <c:ser>
          <c:idx val="5"/>
          <c:order val="5"/>
          <c:tx>
            <c:strRef>
              <c:f>แผ่นดิน55!$C$38</c:f>
              <c:strCache>
                <c:ptCount val="1"/>
                <c:pt idx="0">
                  <c:v>สัตวศาสตร์</c:v>
                </c:pt>
              </c:strCache>
            </c:strRef>
          </c:tx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2000"/>
                </a:pPr>
                <a:endParaRPr lang="th-TH"/>
              </a:p>
            </c:txPr>
            <c:showVal val="1"/>
          </c:dLbls>
          <c:cat>
            <c:strRef>
              <c:f>แผ่นดิน55!$D$32:$E$32</c:f>
              <c:strCache>
                <c:ptCount val="2"/>
                <c:pt idx="0">
                  <c:v>ครุภัณฑ์</c:v>
                </c:pt>
                <c:pt idx="1">
                  <c:v>สิ่งก่อสร้าง</c:v>
                </c:pt>
              </c:strCache>
            </c:strRef>
          </c:cat>
          <c:val>
            <c:numRef>
              <c:f>แผ่นดิน55!$D$38:$E$38</c:f>
              <c:numCache>
                <c:formatCode>_-* #,##0.00_-;\-* #,##0.00_-;_-* "-"??_-;_-@_-</c:formatCode>
                <c:ptCount val="2"/>
                <c:pt idx="0">
                  <c:v>0</c:v>
                </c:pt>
                <c:pt idx="1">
                  <c:v>10800000</c:v>
                </c:pt>
              </c:numCache>
            </c:numRef>
          </c:val>
        </c:ser>
        <c:dLbls>
          <c:showVal val="1"/>
        </c:dLbls>
        <c:gapWidth val="16"/>
        <c:overlap val="100"/>
        <c:axId val="85469824"/>
        <c:axId val="85488000"/>
      </c:barChart>
      <c:catAx>
        <c:axId val="85469824"/>
        <c:scaling>
          <c:orientation val="minMax"/>
        </c:scaling>
        <c:axPos val="b"/>
        <c:majorTickMark val="none"/>
        <c:tickLblPos val="nextTo"/>
        <c:crossAx val="85488000"/>
        <c:crosses val="autoZero"/>
        <c:auto val="1"/>
        <c:lblAlgn val="ctr"/>
        <c:lblOffset val="100"/>
      </c:catAx>
      <c:valAx>
        <c:axId val="85488000"/>
        <c:scaling>
          <c:orientation val="minMax"/>
        </c:scaling>
        <c:delete val="1"/>
        <c:axPos val="l"/>
        <c:numFmt formatCode="_-* #,##0.00_-;\-* #,##0.00_-;_-* &quot;-&quot;??_-;_-@_-" sourceLinked="1"/>
        <c:tickLblPos val="none"/>
        <c:crossAx val="854698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7361111111111116"/>
          <c:y val="0.36108417779370244"/>
          <c:w val="0.26111111111111113"/>
          <c:h val="0.63778519532884592"/>
        </c:manualLayout>
      </c:layout>
    </c:legend>
    <c:plotVisOnly val="1"/>
  </c:chart>
  <c:txPr>
    <a:bodyPr/>
    <a:lstStyle/>
    <a:p>
      <a:pPr>
        <a:defRPr sz="1800"/>
      </a:pPr>
      <a:endParaRPr lang="th-TH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th-TH">
                <a:solidFill>
                  <a:schemeClr val="bg1"/>
                </a:solidFill>
              </a:rPr>
              <a:t>เงินรายได้ที่ได้รับการจัดสรรในส่วนของงบลงทุน ปี </a:t>
            </a:r>
            <a:r>
              <a:rPr lang="en-US">
                <a:solidFill>
                  <a:schemeClr val="bg1"/>
                </a:solidFill>
              </a:rPr>
              <a:t>2555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25753552357679371"/>
          <c:y val="2.1849621738459202E-3"/>
          <c:w val="0.64370975503062211"/>
          <c:h val="0.4310552945587684"/>
        </c:manualLayout>
      </c:layout>
      <c:barChart>
        <c:barDir val="col"/>
        <c:grouping val="stacked"/>
        <c:ser>
          <c:idx val="0"/>
          <c:order val="0"/>
          <c:tx>
            <c:strRef>
              <c:f>รายได้55!$C$71</c:f>
              <c:strCache>
                <c:ptCount val="1"/>
                <c:pt idx="0">
                  <c:v>งบกลาง ม.</c:v>
                </c:pt>
              </c:strCache>
            </c:strRef>
          </c:tx>
          <c:spPr>
            <a:solidFill>
              <a:srgbClr val="FFFF00"/>
            </a:solidFill>
          </c:spPr>
          <c:dLbls>
            <c:showVal val="1"/>
          </c:dLbls>
          <c:cat>
            <c:strRef>
              <c:f>รายได้55!$B$72:$B$73</c:f>
              <c:strCache>
                <c:ptCount val="2"/>
                <c:pt idx="0">
                  <c:v>ครุภัณฑ์</c:v>
                </c:pt>
                <c:pt idx="1">
                  <c:v>สิ่งก่อสร้าง</c:v>
                </c:pt>
              </c:strCache>
            </c:strRef>
          </c:cat>
          <c:val>
            <c:numRef>
              <c:f>รายได้55!$C$72:$C$73</c:f>
              <c:numCache>
                <c:formatCode>_-* #,##0.00_-;\-* #,##0.00_-;_-* "-"??_-;_-@_-</c:formatCode>
                <c:ptCount val="2"/>
                <c:pt idx="0">
                  <c:v>3400700</c:v>
                </c:pt>
                <c:pt idx="1">
                  <c:v>16942500</c:v>
                </c:pt>
              </c:numCache>
            </c:numRef>
          </c:val>
        </c:ser>
        <c:ser>
          <c:idx val="1"/>
          <c:order val="1"/>
          <c:tx>
            <c:strRef>
              <c:f>รายได้55!$D$71</c:f>
              <c:strCache>
                <c:ptCount val="1"/>
                <c:pt idx="0">
                  <c:v>สน.บริหาร</c:v>
                </c:pt>
              </c:strCache>
            </c:strRef>
          </c:tx>
          <c:cat>
            <c:strRef>
              <c:f>รายได้55!$B$72:$B$73</c:f>
              <c:strCache>
                <c:ptCount val="2"/>
                <c:pt idx="0">
                  <c:v>ครุภัณฑ์</c:v>
                </c:pt>
                <c:pt idx="1">
                  <c:v>สิ่งก่อสร้าง</c:v>
                </c:pt>
              </c:strCache>
            </c:strRef>
          </c:cat>
          <c:val>
            <c:numRef>
              <c:f>รายได้55!$D$72:$D$73</c:f>
              <c:numCache>
                <c:formatCode>General</c:formatCode>
                <c:ptCount val="2"/>
                <c:pt idx="0" formatCode="_-* #,##0.0_-;\-* #,##0.0_-;_-* &quot;-&quot;??_-;_-@_-">
                  <c:v>90000</c:v>
                </c:pt>
              </c:numCache>
            </c:numRef>
          </c:val>
        </c:ser>
        <c:ser>
          <c:idx val="2"/>
          <c:order val="2"/>
          <c:tx>
            <c:strRef>
              <c:f>รายได้55!$E$71</c:f>
              <c:strCache>
                <c:ptCount val="1"/>
                <c:pt idx="0">
                  <c:v>หอสมุด</c:v>
                </c:pt>
              </c:strCache>
            </c:strRef>
          </c:tx>
          <c:cat>
            <c:strRef>
              <c:f>รายได้55!$B$72:$B$73</c:f>
              <c:strCache>
                <c:ptCount val="2"/>
                <c:pt idx="0">
                  <c:v>ครุภัณฑ์</c:v>
                </c:pt>
                <c:pt idx="1">
                  <c:v>สิ่งก่อสร้าง</c:v>
                </c:pt>
              </c:strCache>
            </c:strRef>
          </c:cat>
          <c:val>
            <c:numRef>
              <c:f>รายได้55!$E$72:$E$73</c:f>
              <c:numCache>
                <c:formatCode>_-* #,##0.00_-;\-* #,##0.00_-;_-* "-"??_-;_-@_-</c:formatCode>
                <c:ptCount val="2"/>
                <c:pt idx="0">
                  <c:v>193500</c:v>
                </c:pt>
                <c:pt idx="1">
                  <c:v>600000</c:v>
                </c:pt>
              </c:numCache>
            </c:numRef>
          </c:val>
        </c:ser>
        <c:ser>
          <c:idx val="3"/>
          <c:order val="3"/>
          <c:tx>
            <c:strRef>
              <c:f>รายได้55!$F$71</c:f>
              <c:strCache>
                <c:ptCount val="1"/>
                <c:pt idx="0">
                  <c:v>บริหาร</c:v>
                </c:pt>
              </c:strCache>
            </c:strRef>
          </c:tx>
          <c:cat>
            <c:strRef>
              <c:f>รายได้55!$B$72:$B$73</c:f>
              <c:strCache>
                <c:ptCount val="2"/>
                <c:pt idx="0">
                  <c:v>ครุภัณฑ์</c:v>
                </c:pt>
                <c:pt idx="1">
                  <c:v>สิ่งก่อสร้าง</c:v>
                </c:pt>
              </c:strCache>
            </c:strRef>
          </c:cat>
          <c:val>
            <c:numRef>
              <c:f>รายได้55!$F$72:$F$73</c:f>
              <c:numCache>
                <c:formatCode>General</c:formatCode>
                <c:ptCount val="2"/>
                <c:pt idx="0" formatCode="_-* #,##0.00_-;\-* #,##0.00_-;_-* &quot;-&quot;??_-;_-@_-">
                  <c:v>339800</c:v>
                </c:pt>
              </c:numCache>
            </c:numRef>
          </c:val>
        </c:ser>
        <c:ser>
          <c:idx val="4"/>
          <c:order val="4"/>
          <c:tx>
            <c:strRef>
              <c:f>รายได้55!$G$71</c:f>
              <c:strCache>
                <c:ptCount val="1"/>
                <c:pt idx="0">
                  <c:v>เศรษฐศาสตร์</c:v>
                </c:pt>
              </c:strCache>
            </c:strRef>
          </c:tx>
          <c:cat>
            <c:strRef>
              <c:f>รายได้55!$B$72:$B$73</c:f>
              <c:strCache>
                <c:ptCount val="2"/>
                <c:pt idx="0">
                  <c:v>ครุภัณฑ์</c:v>
                </c:pt>
                <c:pt idx="1">
                  <c:v>สิ่งก่อสร้าง</c:v>
                </c:pt>
              </c:strCache>
            </c:strRef>
          </c:cat>
          <c:val>
            <c:numRef>
              <c:f>รายได้55!$G$72:$G$73</c:f>
              <c:numCache>
                <c:formatCode>General</c:formatCode>
                <c:ptCount val="2"/>
                <c:pt idx="0" formatCode="_-* #,##0.00_-;\-* #,##0.00_-;_-* &quot;-&quot;??_-;_-@_-">
                  <c:v>271400</c:v>
                </c:pt>
              </c:numCache>
            </c:numRef>
          </c:val>
        </c:ser>
        <c:ser>
          <c:idx val="5"/>
          <c:order val="5"/>
          <c:tx>
            <c:strRef>
              <c:f>รายได้55!$H$71</c:f>
              <c:strCache>
                <c:ptCount val="1"/>
                <c:pt idx="0">
                  <c:v>ศิลปศาสตร์</c:v>
                </c:pt>
              </c:strCache>
            </c:strRef>
          </c:tx>
          <c:cat>
            <c:strRef>
              <c:f>รายได้55!$B$72:$B$73</c:f>
              <c:strCache>
                <c:ptCount val="2"/>
                <c:pt idx="0">
                  <c:v>ครุภัณฑ์</c:v>
                </c:pt>
                <c:pt idx="1">
                  <c:v>สิ่งก่อสร้าง</c:v>
                </c:pt>
              </c:strCache>
            </c:strRef>
          </c:cat>
          <c:val>
            <c:numRef>
              <c:f>รายได้55!$H$72:$H$73</c:f>
              <c:numCache>
                <c:formatCode>General</c:formatCode>
                <c:ptCount val="2"/>
                <c:pt idx="0" formatCode="_-* #,##0.00_-;\-* #,##0.00_-;_-* &quot;-&quot;??_-;_-@_-">
                  <c:v>1185700</c:v>
                </c:pt>
              </c:numCache>
            </c:numRef>
          </c:val>
        </c:ser>
        <c:ser>
          <c:idx val="6"/>
          <c:order val="6"/>
          <c:tx>
            <c:strRef>
              <c:f>รายได้55!$I$71</c:f>
              <c:strCache>
                <c:ptCount val="1"/>
                <c:pt idx="0">
                  <c:v>สารสนเทศ</c:v>
                </c:pt>
              </c:strCache>
            </c:strRef>
          </c:tx>
          <c:cat>
            <c:strRef>
              <c:f>รายได้55!$B$72:$B$73</c:f>
              <c:strCache>
                <c:ptCount val="2"/>
                <c:pt idx="0">
                  <c:v>ครุภัณฑ์</c:v>
                </c:pt>
                <c:pt idx="1">
                  <c:v>สิ่งก่อสร้าง</c:v>
                </c:pt>
              </c:strCache>
            </c:strRef>
          </c:cat>
          <c:val>
            <c:numRef>
              <c:f>รายได้55!$I$72:$I$73</c:f>
              <c:numCache>
                <c:formatCode>_-* #,##0.00_-;\-* #,##0.00_-;_-* "-"??_-;_-@_-</c:formatCode>
                <c:ptCount val="2"/>
                <c:pt idx="0">
                  <c:v>125000</c:v>
                </c:pt>
                <c:pt idx="1">
                  <c:v>100000</c:v>
                </c:pt>
              </c:numCache>
            </c:numRef>
          </c:val>
        </c:ser>
        <c:ser>
          <c:idx val="7"/>
          <c:order val="7"/>
          <c:tx>
            <c:strRef>
              <c:f>รายได้55!$J$71</c:f>
              <c:strCache>
                <c:ptCount val="1"/>
                <c:pt idx="0">
                  <c:v>แพร่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รายได้55!$B$72:$B$73</c:f>
              <c:strCache>
                <c:ptCount val="2"/>
                <c:pt idx="0">
                  <c:v>ครุภัณฑ์</c:v>
                </c:pt>
                <c:pt idx="1">
                  <c:v>สิ่งก่อสร้าง</c:v>
                </c:pt>
              </c:strCache>
            </c:strRef>
          </c:cat>
          <c:val>
            <c:numRef>
              <c:f>รายได้55!$J$72:$J$73</c:f>
              <c:numCache>
                <c:formatCode>_-* #,##0.00_-;\-* #,##0.00_-;_-* "-"??_-;_-@_-</c:formatCode>
                <c:ptCount val="2"/>
                <c:pt idx="0">
                  <c:v>1387800</c:v>
                </c:pt>
                <c:pt idx="1">
                  <c:v>1000000</c:v>
                </c:pt>
              </c:numCache>
            </c:numRef>
          </c:val>
        </c:ser>
        <c:ser>
          <c:idx val="8"/>
          <c:order val="8"/>
          <c:tx>
            <c:strRef>
              <c:f>รายได้55!$K$71</c:f>
              <c:strCache>
                <c:ptCount val="1"/>
                <c:pt idx="0">
                  <c:v>ผลิต</c:v>
                </c:pt>
              </c:strCache>
            </c:strRef>
          </c:tx>
          <c:cat>
            <c:strRef>
              <c:f>รายได้55!$B$72:$B$73</c:f>
              <c:strCache>
                <c:ptCount val="2"/>
                <c:pt idx="0">
                  <c:v>ครุภัณฑ์</c:v>
                </c:pt>
                <c:pt idx="1">
                  <c:v>สิ่งก่อสร้าง</c:v>
                </c:pt>
              </c:strCache>
            </c:strRef>
          </c:cat>
          <c:val>
            <c:numRef>
              <c:f>รายได้55!$K$72:$K$73</c:f>
              <c:numCache>
                <c:formatCode>General</c:formatCode>
                <c:ptCount val="2"/>
                <c:pt idx="0" formatCode="_-* #,##0.00_-;\-* #,##0.00_-;_-* &quot;-&quot;??_-;_-@_-">
                  <c:v>2024000</c:v>
                </c:pt>
              </c:numCache>
            </c:numRef>
          </c:val>
        </c:ser>
        <c:ser>
          <c:idx val="9"/>
          <c:order val="9"/>
          <c:tx>
            <c:strRef>
              <c:f>รายได้55!$L$71</c:f>
              <c:strCache>
                <c:ptCount val="1"/>
                <c:pt idx="0">
                  <c:v>ประมง</c:v>
                </c:pt>
              </c:strCache>
            </c:strRef>
          </c:tx>
          <c:cat>
            <c:strRef>
              <c:f>รายได้55!$B$72:$B$73</c:f>
              <c:strCache>
                <c:ptCount val="2"/>
                <c:pt idx="0">
                  <c:v>ครุภัณฑ์</c:v>
                </c:pt>
                <c:pt idx="1">
                  <c:v>สิ่งก่อสร้าง</c:v>
                </c:pt>
              </c:strCache>
            </c:strRef>
          </c:cat>
          <c:val>
            <c:numRef>
              <c:f>รายได้55!$L$72:$L$73</c:f>
              <c:numCache>
                <c:formatCode>General</c:formatCode>
                <c:ptCount val="2"/>
                <c:pt idx="0" formatCode="_-* #,##0.00_-;\-* #,##0.00_-;_-* &quot;-&quot;??_-;_-@_-">
                  <c:v>231900</c:v>
                </c:pt>
              </c:numCache>
            </c:numRef>
          </c:val>
        </c:ser>
        <c:ser>
          <c:idx val="10"/>
          <c:order val="10"/>
          <c:tx>
            <c:strRef>
              <c:f>รายได้55!$M$71</c:f>
              <c:strCache>
                <c:ptCount val="1"/>
                <c:pt idx="0">
                  <c:v>สัตวศาสตร์</c:v>
                </c:pt>
              </c:strCache>
            </c:strRef>
          </c:tx>
          <c:spPr>
            <a:solidFill>
              <a:srgbClr val="D52BBD"/>
            </a:solidFill>
          </c:spPr>
          <c:cat>
            <c:strRef>
              <c:f>รายได้55!$B$72:$B$73</c:f>
              <c:strCache>
                <c:ptCount val="2"/>
                <c:pt idx="0">
                  <c:v>ครุภัณฑ์</c:v>
                </c:pt>
                <c:pt idx="1">
                  <c:v>สิ่งก่อสร้าง</c:v>
                </c:pt>
              </c:strCache>
            </c:strRef>
          </c:cat>
          <c:val>
            <c:numRef>
              <c:f>รายได้55!$M$72:$M$73</c:f>
              <c:numCache>
                <c:formatCode>_-* #,##0.00_-;\-* #,##0.00_-;_-* "-"??_-;_-@_-</c:formatCode>
                <c:ptCount val="2"/>
                <c:pt idx="0">
                  <c:v>286500</c:v>
                </c:pt>
                <c:pt idx="1">
                  <c:v>1000000</c:v>
                </c:pt>
              </c:numCache>
            </c:numRef>
          </c:val>
        </c:ser>
        <c:ser>
          <c:idx val="11"/>
          <c:order val="11"/>
          <c:tx>
            <c:strRef>
              <c:f>รายได้55!$N$71</c:f>
              <c:strCache>
                <c:ptCount val="1"/>
                <c:pt idx="0">
                  <c:v>วิศวะ</c:v>
                </c:pt>
              </c:strCache>
            </c:strRef>
          </c:tx>
          <c:cat>
            <c:strRef>
              <c:f>รายได้55!$B$72:$B$73</c:f>
              <c:strCache>
                <c:ptCount val="2"/>
                <c:pt idx="0">
                  <c:v>ครุภัณฑ์</c:v>
                </c:pt>
                <c:pt idx="1">
                  <c:v>สิ่งก่อสร้าง</c:v>
                </c:pt>
              </c:strCache>
            </c:strRef>
          </c:cat>
          <c:val>
            <c:numRef>
              <c:f>รายได้55!$N$72:$N$73</c:f>
              <c:numCache>
                <c:formatCode>General</c:formatCode>
                <c:ptCount val="2"/>
                <c:pt idx="0" formatCode="_-* #,##0.00_-;\-* #,##0.00_-;_-* &quot;-&quot;??_-;_-@_-">
                  <c:v>604700</c:v>
                </c:pt>
              </c:numCache>
            </c:numRef>
          </c:val>
        </c:ser>
        <c:ser>
          <c:idx val="12"/>
          <c:order val="12"/>
          <c:tx>
            <c:strRef>
              <c:f>รายได้55!$O$71</c:f>
              <c:strCache>
                <c:ptCount val="1"/>
                <c:pt idx="0">
                  <c:v>วิทย์</c:v>
                </c:pt>
              </c:strCache>
            </c:strRef>
          </c:tx>
          <c:cat>
            <c:strRef>
              <c:f>รายได้55!$B$72:$B$73</c:f>
              <c:strCache>
                <c:ptCount val="2"/>
                <c:pt idx="0">
                  <c:v>ครุภัณฑ์</c:v>
                </c:pt>
                <c:pt idx="1">
                  <c:v>สิ่งก่อสร้าง</c:v>
                </c:pt>
              </c:strCache>
            </c:strRef>
          </c:cat>
          <c:val>
            <c:numRef>
              <c:f>รายได้55!$O$72:$O$73</c:f>
              <c:numCache>
                <c:formatCode>_-* #,##0.00_-;\-* #,##0.00_-;_-* "-"??_-;_-@_-</c:formatCode>
                <c:ptCount val="2"/>
                <c:pt idx="0">
                  <c:v>3051500</c:v>
                </c:pt>
                <c:pt idx="1">
                  <c:v>174200</c:v>
                </c:pt>
              </c:numCache>
            </c:numRef>
          </c:val>
        </c:ser>
        <c:ser>
          <c:idx val="13"/>
          <c:order val="13"/>
          <c:tx>
            <c:strRef>
              <c:f>รายได้55!$P$71</c:f>
              <c:strCache>
                <c:ptCount val="1"/>
                <c:pt idx="0">
                  <c:v>สถาปัตย์</c:v>
                </c:pt>
              </c:strCache>
            </c:strRef>
          </c:tx>
          <c:cat>
            <c:strRef>
              <c:f>รายได้55!$B$72:$B$73</c:f>
              <c:strCache>
                <c:ptCount val="2"/>
                <c:pt idx="0">
                  <c:v>ครุภัณฑ์</c:v>
                </c:pt>
                <c:pt idx="1">
                  <c:v>สิ่งก่อสร้าง</c:v>
                </c:pt>
              </c:strCache>
            </c:strRef>
          </c:cat>
          <c:val>
            <c:numRef>
              <c:f>รายได้55!$P$72:$P$73</c:f>
              <c:numCache>
                <c:formatCode>General</c:formatCode>
                <c:ptCount val="2"/>
                <c:pt idx="0" formatCode="_-* #,##0.00_-;\-* #,##0.00_-;_-* &quot;-&quot;??_-;_-@_-">
                  <c:v>77000</c:v>
                </c:pt>
              </c:numCache>
            </c:numRef>
          </c:val>
        </c:ser>
        <c:ser>
          <c:idx val="14"/>
          <c:order val="14"/>
          <c:tx>
            <c:strRef>
              <c:f>รายได้55!$Q$71</c:f>
              <c:strCache>
                <c:ptCount val="1"/>
                <c:pt idx="0">
                  <c:v>สน.วิจัย</c:v>
                </c:pt>
              </c:strCache>
            </c:strRef>
          </c:tx>
          <c:cat>
            <c:strRef>
              <c:f>รายได้55!$B$72:$B$73</c:f>
              <c:strCache>
                <c:ptCount val="2"/>
                <c:pt idx="0">
                  <c:v>ครุภัณฑ์</c:v>
                </c:pt>
                <c:pt idx="1">
                  <c:v>สิ่งก่อสร้าง</c:v>
                </c:pt>
              </c:strCache>
            </c:strRef>
          </c:cat>
          <c:val>
            <c:numRef>
              <c:f>รายได้55!$Q$72:$Q$73</c:f>
              <c:numCache>
                <c:formatCode>General</c:formatCode>
                <c:ptCount val="2"/>
                <c:pt idx="0" formatCode="_-* #,##0.00_-;\-* #,##0.00_-;_-* &quot;-&quot;??_-;_-@_-">
                  <c:v>239000</c:v>
                </c:pt>
              </c:numCache>
            </c:numRef>
          </c:val>
        </c:ser>
        <c:gapWidth val="12"/>
        <c:overlap val="100"/>
        <c:axId val="85748736"/>
        <c:axId val="85779200"/>
      </c:barChart>
      <c:catAx>
        <c:axId val="85748736"/>
        <c:scaling>
          <c:orientation val="minMax"/>
        </c:scaling>
        <c:axPos val="b"/>
        <c:majorTickMark val="none"/>
        <c:tickLblPos val="nextTo"/>
        <c:crossAx val="85779200"/>
        <c:crosses val="autoZero"/>
        <c:auto val="1"/>
        <c:lblAlgn val="ctr"/>
        <c:lblOffset val="100"/>
      </c:catAx>
      <c:valAx>
        <c:axId val="85779200"/>
        <c:scaling>
          <c:orientation val="minMax"/>
        </c:scaling>
        <c:delete val="1"/>
        <c:axPos val="l"/>
        <c:numFmt formatCode="_-* #,##0.00_-;\-* #,##0.00_-;_-* &quot;-&quot;??_-;_-@_-" sourceLinked="1"/>
        <c:majorTickMark val="none"/>
        <c:tickLblPos val="none"/>
        <c:crossAx val="85748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rgbClr val="FFFFFF">
                <a:alpha val="2745"/>
              </a:srgbClr>
            </a:solidFill>
            <a:prstDash val="solid"/>
          </a:ln>
        </c:spPr>
      </c:dTable>
      <c:spPr>
        <a:solidFill>
          <a:srgbClr val="002060"/>
        </a:solidFill>
      </c:spPr>
    </c:plotArea>
    <c:plotVisOnly val="1"/>
  </c:chart>
  <c:spPr>
    <a:solidFill>
      <a:schemeClr val="accent2">
        <a:lumMod val="20000"/>
        <a:lumOff val="80000"/>
      </a:schemeClr>
    </a:solidFill>
    <a:ln>
      <a:noFill/>
    </a:ln>
    <a:effectLst>
      <a:outerShdw blurRad="40000" dist="23000" dir="5400000" rotWithShape="0">
        <a:srgbClr val="000000">
          <a:alpha val="35000"/>
        </a:srgbClr>
      </a:outerShdw>
    </a:effectLst>
    <a:scene3d>
      <a:camera prst="orthographicFront">
        <a:rot lat="0" lon="0" rev="0"/>
      </a:camera>
      <a:lightRig rig="threePt" dir="t">
        <a:rot lat="0" lon="0" rev="1200000"/>
      </a:lightRig>
    </a:scene3d>
    <a:sp3d>
      <a:bevelT w="63500" h="25400"/>
    </a:sp3d>
  </c:spPr>
  <c:txPr>
    <a:bodyPr/>
    <a:lstStyle/>
    <a:p>
      <a:pPr>
        <a:defRPr sz="16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ngsana New" pitchFamily="18" charset="-34"/>
          <a:ea typeface="+mn-ea"/>
          <a:cs typeface="Angsana New" pitchFamily="18" charset="-34"/>
        </a:defRPr>
      </a:pPr>
      <a:endParaRPr lang="th-TH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tx>
        <c:rich>
          <a:bodyPr/>
          <a:lstStyle/>
          <a:p>
            <a:pPr>
              <a:defRPr/>
            </a:pPr>
            <a:r>
              <a:rPr lang="th-TH" dirty="0"/>
              <a:t>ครุภัณฑ์เงินรายได้ ปี </a:t>
            </a:r>
            <a:r>
              <a:rPr lang="en-US" dirty="0"/>
              <a:t>2555 </a:t>
            </a:r>
            <a:r>
              <a:rPr lang="th-TH" dirty="0"/>
              <a:t>และผลการจัดซื้อรอบครึ่งปี </a:t>
            </a:r>
            <a:r>
              <a:rPr lang="en-US" dirty="0" smtClean="0"/>
              <a:t>2555 </a:t>
            </a:r>
            <a:r>
              <a:rPr lang="th-TH" dirty="0" smtClean="0"/>
              <a:t>แยกตามหน่วยงาน</a:t>
            </a:r>
            <a:endParaRPr lang="en-US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รายได้55!$E$3</c:f>
              <c:strCache>
                <c:ptCount val="1"/>
                <c:pt idx="0">
                  <c:v>ครุภัณฑ์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cat>
            <c:strRef>
              <c:f>รายได้55!$F$2:$T$2</c:f>
              <c:strCache>
                <c:ptCount val="15"/>
                <c:pt idx="0">
                  <c:v>สนอ.</c:v>
                </c:pt>
                <c:pt idx="1">
                  <c:v>สน.บริหาร</c:v>
                </c:pt>
                <c:pt idx="2">
                  <c:v>หอสมุด</c:v>
                </c:pt>
                <c:pt idx="3">
                  <c:v>บริหาร</c:v>
                </c:pt>
                <c:pt idx="4">
                  <c:v>เศรษฐศาสตร์</c:v>
                </c:pt>
                <c:pt idx="5">
                  <c:v>ศิลปศาสตร์</c:v>
                </c:pt>
                <c:pt idx="6">
                  <c:v>สารสนเทศ</c:v>
                </c:pt>
                <c:pt idx="7">
                  <c:v>แพร่</c:v>
                </c:pt>
                <c:pt idx="8">
                  <c:v>ผลิต</c:v>
                </c:pt>
                <c:pt idx="9">
                  <c:v>ประมง</c:v>
                </c:pt>
                <c:pt idx="10">
                  <c:v>สัตวศาสตร์</c:v>
                </c:pt>
                <c:pt idx="11">
                  <c:v>วิศวะ</c:v>
                </c:pt>
                <c:pt idx="12">
                  <c:v>วิทย์</c:v>
                </c:pt>
                <c:pt idx="13">
                  <c:v>สถาปัตย์</c:v>
                </c:pt>
                <c:pt idx="14">
                  <c:v>สน.วิจัย</c:v>
                </c:pt>
              </c:strCache>
            </c:strRef>
          </c:cat>
          <c:val>
            <c:numRef>
              <c:f>รายได้55!$F$3:$T$3</c:f>
              <c:numCache>
                <c:formatCode>_-* #,##0.0_-;\-* #,##0.0_-;_-* "-"??_-;_-@_-</c:formatCode>
                <c:ptCount val="15"/>
                <c:pt idx="0" formatCode="_-* #,##0.00_-;\-* #,##0.00_-;_-* &quot;-&quot;??_-;_-@_-">
                  <c:v>3400700</c:v>
                </c:pt>
                <c:pt idx="1">
                  <c:v>90000</c:v>
                </c:pt>
                <c:pt idx="2" formatCode="_-* #,##0.00_-;\-* #,##0.00_-;_-* &quot;-&quot;??_-;_-@_-">
                  <c:v>193500</c:v>
                </c:pt>
                <c:pt idx="3" formatCode="_-* #,##0.00_-;\-* #,##0.00_-;_-* &quot;-&quot;??_-;_-@_-">
                  <c:v>339800</c:v>
                </c:pt>
                <c:pt idx="4" formatCode="_-* #,##0.00_-;\-* #,##0.00_-;_-* &quot;-&quot;??_-;_-@_-">
                  <c:v>271400</c:v>
                </c:pt>
                <c:pt idx="5" formatCode="_-* #,##0.00_-;\-* #,##0.00_-;_-* &quot;-&quot;??_-;_-@_-">
                  <c:v>1185700</c:v>
                </c:pt>
                <c:pt idx="6" formatCode="_-* #,##0.00_-;\-* #,##0.00_-;_-* &quot;-&quot;??_-;_-@_-">
                  <c:v>125000</c:v>
                </c:pt>
                <c:pt idx="7" formatCode="_-* #,##0.00_-;\-* #,##0.00_-;_-* &quot;-&quot;??_-;_-@_-">
                  <c:v>1387800</c:v>
                </c:pt>
                <c:pt idx="8" formatCode="_-* #,##0.00_-;\-* #,##0.00_-;_-* &quot;-&quot;??_-;_-@_-">
                  <c:v>2024000</c:v>
                </c:pt>
                <c:pt idx="9" formatCode="_-* #,##0.00_-;\-* #,##0.00_-;_-* &quot;-&quot;??_-;_-@_-">
                  <c:v>231900</c:v>
                </c:pt>
                <c:pt idx="10" formatCode="_-* #,##0.00_-;\-* #,##0.00_-;_-* &quot;-&quot;??_-;_-@_-">
                  <c:v>286500</c:v>
                </c:pt>
                <c:pt idx="11" formatCode="_-* #,##0.00_-;\-* #,##0.00_-;_-* &quot;-&quot;??_-;_-@_-">
                  <c:v>604700</c:v>
                </c:pt>
                <c:pt idx="12" formatCode="_-* #,##0.00_-;\-* #,##0.00_-;_-* &quot;-&quot;??_-;_-@_-">
                  <c:v>3051500</c:v>
                </c:pt>
                <c:pt idx="13" formatCode="_-* #,##0.00_-;\-* #,##0.00_-;_-* &quot;-&quot;??_-;_-@_-">
                  <c:v>77000</c:v>
                </c:pt>
                <c:pt idx="14" formatCode="_-* #,##0.00_-;\-* #,##0.00_-;_-* &quot;-&quot;??_-;_-@_-">
                  <c:v>239000</c:v>
                </c:pt>
              </c:numCache>
            </c:numRef>
          </c:val>
        </c:ser>
        <c:ser>
          <c:idx val="1"/>
          <c:order val="1"/>
          <c:tx>
            <c:strRef>
              <c:f>รายได้55!$E$4</c:f>
              <c:strCache>
                <c:ptCount val="1"/>
                <c:pt idx="0">
                  <c:v>ผลการจัดซื้อ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cat>
            <c:strRef>
              <c:f>รายได้55!$F$2:$T$2</c:f>
              <c:strCache>
                <c:ptCount val="15"/>
                <c:pt idx="0">
                  <c:v>สนอ.</c:v>
                </c:pt>
                <c:pt idx="1">
                  <c:v>สน.บริหาร</c:v>
                </c:pt>
                <c:pt idx="2">
                  <c:v>หอสมุด</c:v>
                </c:pt>
                <c:pt idx="3">
                  <c:v>บริหาร</c:v>
                </c:pt>
                <c:pt idx="4">
                  <c:v>เศรษฐศาสตร์</c:v>
                </c:pt>
                <c:pt idx="5">
                  <c:v>ศิลปศาสตร์</c:v>
                </c:pt>
                <c:pt idx="6">
                  <c:v>สารสนเทศ</c:v>
                </c:pt>
                <c:pt idx="7">
                  <c:v>แพร่</c:v>
                </c:pt>
                <c:pt idx="8">
                  <c:v>ผลิต</c:v>
                </c:pt>
                <c:pt idx="9">
                  <c:v>ประมง</c:v>
                </c:pt>
                <c:pt idx="10">
                  <c:v>สัตวศาสตร์</c:v>
                </c:pt>
                <c:pt idx="11">
                  <c:v>วิศวะ</c:v>
                </c:pt>
                <c:pt idx="12">
                  <c:v>วิทย์</c:v>
                </c:pt>
                <c:pt idx="13">
                  <c:v>สถาปัตย์</c:v>
                </c:pt>
                <c:pt idx="14">
                  <c:v>สน.วิจัย</c:v>
                </c:pt>
              </c:strCache>
            </c:strRef>
          </c:cat>
          <c:val>
            <c:numRef>
              <c:f>รายได้55!$F$4:$T$4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 formatCode="_-* #,##0.00_-;\-* #,##0.00_-;_-* &quot;-&quot;??_-;_-@_-">
                  <c:v>184802.3</c:v>
                </c:pt>
                <c:pt idx="3" formatCode="_-* #,##0.00_-;\-* #,##0.00_-;_-* &quot;-&quot;??_-;_-@_-">
                  <c:v>310440</c:v>
                </c:pt>
                <c:pt idx="4" formatCode="_-* #,##0.00_-;\-* #,##0.00_-;_-* &quot;-&quot;??_-;_-@_-">
                  <c:v>171400</c:v>
                </c:pt>
                <c:pt idx="5" formatCode="_-* #,##0.00_-;\-* #,##0.00_-;_-* &quot;-&quot;??_-;_-@_-">
                  <c:v>17869</c:v>
                </c:pt>
                <c:pt idx="7" formatCode="_-* #,##0.00_-;\-* #,##0.00_-;_-* &quot;-&quot;??_-;_-@_-">
                  <c:v>399637.5</c:v>
                </c:pt>
                <c:pt idx="8" formatCode="_-* #,##0.00_-;\-* #,##0.00_-;_-* &quot;-&quot;??_-;_-@_-">
                  <c:v>188794</c:v>
                </c:pt>
                <c:pt idx="9" formatCode="_-* #,##0.00_-;\-* #,##0.00_-;_-* &quot;-&quot;??_-;_-@_-">
                  <c:v>169730</c:v>
                </c:pt>
                <c:pt idx="10" formatCode="_-* #,##0.00_-;\-* #,##0.00_-;_-* &quot;-&quot;??_-;_-@_-">
                  <c:v>128000</c:v>
                </c:pt>
                <c:pt idx="11" formatCode="_-* #,##0.00_-;\-* #,##0.00_-;_-* &quot;-&quot;??_-;_-@_-">
                  <c:v>356100</c:v>
                </c:pt>
                <c:pt idx="12" formatCode="_-* #,##0.00_-;\-* #,##0.00_-;_-* &quot;-&quot;??_-;_-@_-">
                  <c:v>2100030</c:v>
                </c:pt>
              </c:numCache>
            </c:numRef>
          </c:val>
        </c:ser>
        <c:shape val="box"/>
        <c:axId val="81751040"/>
        <c:axId val="81752832"/>
        <c:axId val="0"/>
      </c:bar3DChart>
      <c:catAx>
        <c:axId val="81751040"/>
        <c:scaling>
          <c:orientation val="minMax"/>
        </c:scaling>
        <c:axPos val="b"/>
        <c:majorTickMark val="none"/>
        <c:tickLblPos val="nextTo"/>
        <c:crossAx val="81752832"/>
        <c:crosses val="autoZero"/>
        <c:auto val="1"/>
        <c:lblAlgn val="ctr"/>
        <c:lblOffset val="100"/>
      </c:catAx>
      <c:valAx>
        <c:axId val="81752832"/>
        <c:scaling>
          <c:orientation val="minMax"/>
        </c:scaling>
        <c:delete val="1"/>
        <c:axPos val="l"/>
        <c:majorGridlines/>
        <c:numFmt formatCode="_-* #,##0.00_-;\-* #,##0.00_-;_-* &quot;-&quot;??_-;_-@_-" sourceLinked="1"/>
        <c:majorTickMark val="none"/>
        <c:tickLblPos val="none"/>
        <c:crossAx val="817510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</c:dTable>
    </c:plotArea>
    <c:plotVisOnly val="1"/>
  </c:chart>
  <c:spPr>
    <a:solidFill>
      <a:srgbClr val="002060"/>
    </a:solidFill>
    <a:ln w="25400" cap="flat" cmpd="sng" algn="ctr">
      <a:solidFill>
        <a:schemeClr val="accent4">
          <a:shade val="50000"/>
        </a:schemeClr>
      </a:solidFill>
      <a:prstDash val="solid"/>
    </a:ln>
    <a:effectLst/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th-TH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tx>
        <c:rich>
          <a:bodyPr/>
          <a:lstStyle/>
          <a:p>
            <a:pPr>
              <a:defRPr/>
            </a:pPr>
            <a:r>
              <a:rPr lang="th-TH" dirty="0"/>
              <a:t>ผลการจัดซื้อครุภัณฑ์เงินรายได้ ครึ่งปีแรก </a:t>
            </a:r>
            <a:r>
              <a:rPr lang="en-US" dirty="0"/>
              <a:t>2555</a:t>
            </a:r>
            <a:endParaRPr lang="th-TH" dirty="0"/>
          </a:p>
          <a:p>
            <a:pPr>
              <a:defRPr/>
            </a:pPr>
            <a:r>
              <a:rPr lang="th-TH" dirty="0"/>
              <a:t>(จำนวน </a:t>
            </a:r>
            <a:r>
              <a:rPr lang="en-US" dirty="0"/>
              <a:t>143 </a:t>
            </a:r>
            <a:r>
              <a:rPr lang="th-TH" dirty="0"/>
              <a:t>รายการ งบประมาณได้รับ </a:t>
            </a:r>
            <a:r>
              <a:rPr lang="en-US" dirty="0"/>
              <a:t>10,107,800 </a:t>
            </a:r>
            <a:r>
              <a:rPr lang="th-TH" dirty="0"/>
              <a:t>บาท) 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6.7248514350931113E-2"/>
          <c:y val="0.16032261549501037"/>
          <c:w val="0.44258870755342472"/>
          <c:h val="0.76821695520013922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5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th-TH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ผ</a:t>
                    </a:r>
                    <a:r>
                      <a:rPr lang="th-TH"/>
                      <a:t>ลการจัดซื้อ,</a:t>
                    </a:r>
                    <a:r>
                      <a:rPr lang="en-US"/>
                      <a:t>71 </a:t>
                    </a:r>
                    <a:r>
                      <a:rPr lang="th-TH"/>
                      <a:t>รายการ  4,026,802.80 , 40%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th-TH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ว</a:t>
                    </a:r>
                    <a:r>
                      <a:rPr lang="th-TH"/>
                      <a:t>งเงินที่ยังไม่ได้จัดซื้อ,</a:t>
                    </a:r>
                    <a:r>
                      <a:rPr lang="en-US"/>
                      <a:t>72</a:t>
                    </a:r>
                    <a:r>
                      <a:rPr lang="en-US" baseline="0"/>
                      <a:t> </a:t>
                    </a:r>
                    <a:r>
                      <a:rPr lang="th-TH" baseline="0"/>
                      <a:t>รายการ</a:t>
                    </a:r>
                    <a:r>
                      <a:rPr lang="th-TH"/>
                      <a:t>  5,827,210.00 , 58%</a:t>
                    </a:r>
                  </a:p>
                </c:rich>
              </c:tx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Val val="1"/>
            <c:showCatName val="1"/>
            <c:showPercent val="1"/>
            <c:showLeaderLines val="1"/>
          </c:dLbls>
          <c:cat>
            <c:strRef>
              <c:f>รายได้55!$E$24:$E$26</c:f>
              <c:strCache>
                <c:ptCount val="3"/>
                <c:pt idx="0">
                  <c:v>ผลการจัดซื้อ</c:v>
                </c:pt>
                <c:pt idx="1">
                  <c:v>เงินเหลือหลังการจัดซื้อ</c:v>
                </c:pt>
                <c:pt idx="2">
                  <c:v>วงเงินที่ยังไม่ได้จัดซื้อ</c:v>
                </c:pt>
              </c:strCache>
            </c:strRef>
          </c:cat>
          <c:val>
            <c:numRef>
              <c:f>รายได้55!$F$24:$F$26</c:f>
              <c:numCache>
                <c:formatCode>_-* #,##0.00_-;\-* #,##0.00_-;_-* "-"??_-;_-@_-</c:formatCode>
                <c:ptCount val="3"/>
                <c:pt idx="0">
                  <c:v>4026802.8</c:v>
                </c:pt>
                <c:pt idx="1">
                  <c:v>253787.2</c:v>
                </c:pt>
                <c:pt idx="2">
                  <c:v>5827210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spPr>
    <a:solidFill>
      <a:srgbClr val="002060"/>
    </a:solidFill>
    <a:ln>
      <a:noFill/>
    </a:ln>
    <a:effectLst>
      <a:outerShdw blurRad="40000" dist="23000" dir="5400000" rotWithShape="0">
        <a:srgbClr val="000000">
          <a:alpha val="35000"/>
        </a:srgbClr>
      </a:outerShdw>
    </a:effectLst>
    <a:scene3d>
      <a:camera prst="orthographicFront">
        <a:rot lat="0" lon="0" rev="0"/>
      </a:camera>
      <a:lightRig rig="threePt" dir="t">
        <a:rot lat="0" lon="0" rev="1200000"/>
      </a:lightRig>
    </a:scene3d>
    <a:sp3d>
      <a:bevelT w="63500" h="2540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th-TH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tx>
        <c:rich>
          <a:bodyPr/>
          <a:lstStyle/>
          <a:p>
            <a:pPr>
              <a:defRPr/>
            </a:pPr>
            <a:r>
              <a:rPr lang="th-TH"/>
              <a:t>วิธีการจัดซื้อจัดจ้าง</a:t>
            </a:r>
            <a:endParaRPr lang="en-US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spPr>
            <a:solidFill>
              <a:srgbClr val="00206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 60</a:t>
                    </a:r>
                    <a:r>
                      <a:rPr lang="th-TH"/>
                      <a:t> รายการ</a:t>
                    </a:r>
                    <a:r>
                      <a:rPr lang="en-US"/>
                      <a:t> 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 11</a:t>
                    </a:r>
                    <a:r>
                      <a:rPr lang="th-TH"/>
                      <a:t> รายการ</a:t>
                    </a:r>
                    <a:r>
                      <a:rPr lang="en-US"/>
                      <a:t> </a:t>
                    </a:r>
                  </a:p>
                </c:rich>
              </c:tx>
              <c:showVal val="1"/>
            </c:dLbl>
            <c:showVal val="1"/>
          </c:dLbls>
          <c:cat>
            <c:strRef>
              <c:f>รายได้55!$D$32:$D$33</c:f>
              <c:strCache>
                <c:ptCount val="2"/>
                <c:pt idx="0">
                  <c:v>ตกลงราคา</c:v>
                </c:pt>
                <c:pt idx="1">
                  <c:v>สอบราคา</c:v>
                </c:pt>
              </c:strCache>
            </c:strRef>
          </c:cat>
          <c:val>
            <c:numRef>
              <c:f>รายได้55!$E$32:$E$33</c:f>
              <c:numCache>
                <c:formatCode>_-* #,##0_-;\-* #,##0_-;_-* "-"??_-;_-@_-</c:formatCode>
                <c:ptCount val="2"/>
                <c:pt idx="0">
                  <c:v>60</c:v>
                </c:pt>
                <c:pt idx="1">
                  <c:v>11</c:v>
                </c:pt>
              </c:numCache>
            </c:numRef>
          </c:val>
        </c:ser>
        <c:dLbls>
          <c:showVal val="1"/>
        </c:dLbls>
        <c:gapWidth val="26"/>
        <c:overlap val="-25"/>
        <c:axId val="87169280"/>
        <c:axId val="87183360"/>
      </c:barChart>
      <c:catAx>
        <c:axId val="87169280"/>
        <c:scaling>
          <c:orientation val="minMax"/>
        </c:scaling>
        <c:axPos val="l"/>
        <c:majorTickMark val="none"/>
        <c:tickLblPos val="nextTo"/>
        <c:crossAx val="87183360"/>
        <c:crosses val="autoZero"/>
        <c:auto val="1"/>
        <c:lblAlgn val="ctr"/>
        <c:lblOffset val="100"/>
      </c:catAx>
      <c:valAx>
        <c:axId val="87183360"/>
        <c:scaling>
          <c:orientation val="minMax"/>
        </c:scaling>
        <c:delete val="1"/>
        <c:axPos val="b"/>
        <c:numFmt formatCode="_-* #,##0_-;\-* #,##0_-;_-* &quot;-&quot;??_-;_-@_-" sourceLinked="1"/>
        <c:tickLblPos val="none"/>
        <c:crossAx val="87169280"/>
        <c:crosses val="autoZero"/>
        <c:crossBetween val="between"/>
      </c:valAx>
    </c:plotArea>
    <c:plotVisOnly val="1"/>
  </c:chart>
  <c:spPr>
    <a:solidFill>
      <a:schemeClr val="accent6"/>
    </a:solidFill>
    <a:ln w="38100" cap="flat" cmpd="sng" algn="ctr">
      <a:solidFill>
        <a:schemeClr val="lt1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 sz="1600" b="1">
          <a:solidFill>
            <a:schemeClr val="lt1"/>
          </a:solidFill>
          <a:latin typeface="Angsana New" pitchFamily="18" charset="-34"/>
          <a:ea typeface="+mn-ea"/>
          <a:cs typeface="Angsana New" pitchFamily="18" charset="-34"/>
        </a:defRPr>
      </a:pPr>
      <a:endParaRPr lang="th-TH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title>
      <c:tx>
        <c:rich>
          <a:bodyPr/>
          <a:lstStyle/>
          <a:p>
            <a:pPr>
              <a:defRPr/>
            </a:pPr>
            <a:r>
              <a:rPr lang="th-TH"/>
              <a:t>ผลการจัดซื้อสิ่งก่อสร้าง เงินรายได้ ครึ่งปีแรก </a:t>
            </a:r>
            <a:r>
              <a:rPr lang="en-US"/>
              <a:t>2555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1.6916570549788582E-2"/>
          <c:y val="0.1844623406168675"/>
          <c:w val="0.96108887779257823"/>
          <c:h val="0.70432381650021236"/>
        </c:manualLayout>
      </c:layout>
      <c:barChart>
        <c:barDir val="col"/>
        <c:grouping val="clustered"/>
        <c:ser>
          <c:idx val="0"/>
          <c:order val="0"/>
          <c:tx>
            <c:strRef>
              <c:f>รายได้55!$D$63</c:f>
              <c:strCache>
                <c:ptCount val="1"/>
                <c:pt idx="0">
                  <c:v>จำนวนเงิน</c:v>
                </c:pt>
              </c:strCache>
            </c:strRef>
          </c:tx>
          <c:dLbls>
            <c:dLbl>
              <c:idx val="0"/>
              <c:layout>
                <c:manualLayout>
                  <c:x val="-5.5555555555555558E-3"/>
                  <c:y val="-8.3333333333333343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 </a:t>
                    </a:r>
                    <a:r>
                      <a:rPr lang="en-US"/>
                      <a:t>600,000.00,1 </a:t>
                    </a:r>
                    <a:r>
                      <a:rPr lang="th-TH"/>
                      <a:t>รายการ</a:t>
                    </a:r>
                    <a:r>
                      <a:rPr lang="en-US"/>
                      <a:t> 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3.611111111111117E-2"/>
                  <c:y val="2.3148148148148147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 </a:t>
                    </a:r>
                    <a:r>
                      <a:rPr lang="en-US"/>
                      <a:t>100,000.00,</a:t>
                    </a:r>
                    <a:endParaRPr lang="th-TH"/>
                  </a:p>
                  <a:p>
                    <a:r>
                      <a:rPr lang="en-US"/>
                      <a:t>2</a:t>
                    </a:r>
                    <a:r>
                      <a:rPr lang="en-US" baseline="0"/>
                      <a:t> </a:t>
                    </a:r>
                    <a:r>
                      <a:rPr lang="th-TH" baseline="0"/>
                      <a:t>รายการ</a:t>
                    </a:r>
                    <a:r>
                      <a:rPr lang="en-US"/>
                      <a:t> 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8.3333333333333367E-3"/>
                  <c:y val="-6.9444444444444503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 </a:t>
                    </a:r>
                    <a:r>
                      <a:rPr lang="en-US"/>
                      <a:t>1,000,000.00,</a:t>
                    </a:r>
                    <a:endParaRPr lang="th-TH"/>
                  </a:p>
                  <a:p>
                    <a:r>
                      <a:rPr lang="en-US"/>
                      <a:t>2</a:t>
                    </a:r>
                    <a:r>
                      <a:rPr lang="en-US" baseline="0"/>
                      <a:t> </a:t>
                    </a:r>
                    <a:r>
                      <a:rPr lang="th-TH" baseline="0"/>
                      <a:t>รายการ</a:t>
                    </a:r>
                    <a:r>
                      <a:rPr lang="en-US"/>
                      <a:t> 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8.3333333333333367E-3"/>
                  <c:y val="-6.9444444444444503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 </a:t>
                    </a:r>
                    <a:r>
                      <a:rPr lang="en-US"/>
                      <a:t>1,000,000.00,</a:t>
                    </a:r>
                    <a:endParaRPr lang="th-TH"/>
                  </a:p>
                  <a:p>
                    <a:r>
                      <a:rPr lang="en-US"/>
                      <a:t>4</a:t>
                    </a:r>
                    <a:r>
                      <a:rPr lang="en-US" baseline="0"/>
                      <a:t> </a:t>
                    </a:r>
                    <a:r>
                      <a:rPr lang="th-TH" baseline="0"/>
                      <a:t>รายการ</a:t>
                    </a:r>
                    <a:r>
                      <a:rPr lang="en-US"/>
                      <a:t> </a:t>
                    </a:r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 </a:t>
                    </a:r>
                    <a:r>
                      <a:rPr lang="en-US"/>
                      <a:t>174,200.00,</a:t>
                    </a:r>
                    <a:endParaRPr lang="th-TH"/>
                  </a:p>
                  <a:p>
                    <a:r>
                      <a:rPr lang="en-US"/>
                      <a:t>2</a:t>
                    </a:r>
                    <a:r>
                      <a:rPr lang="en-US" baseline="0"/>
                      <a:t> </a:t>
                    </a:r>
                    <a:r>
                      <a:rPr lang="th-TH" baseline="0"/>
                      <a:t>รายการ</a:t>
                    </a:r>
                    <a:r>
                      <a:rPr lang="en-US"/>
                      <a:t> 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Val val="1"/>
          </c:dLbls>
          <c:cat>
            <c:strRef>
              <c:f>รายได้55!$C$64:$C$68</c:f>
              <c:strCache>
                <c:ptCount val="5"/>
                <c:pt idx="0">
                  <c:v>หอสมุด</c:v>
                </c:pt>
                <c:pt idx="1">
                  <c:v> สารสนเทศ </c:v>
                </c:pt>
                <c:pt idx="2">
                  <c:v> แพร่ </c:v>
                </c:pt>
                <c:pt idx="3">
                  <c:v>สัตวศาสตร์</c:v>
                </c:pt>
                <c:pt idx="4">
                  <c:v>วิทย์</c:v>
                </c:pt>
              </c:strCache>
            </c:strRef>
          </c:cat>
          <c:val>
            <c:numRef>
              <c:f>รายได้55!$D$64:$D$68</c:f>
              <c:numCache>
                <c:formatCode>_-* #,##0.00_-;\-* #,##0.00_-;_-* "-"??_-;_-@_-</c:formatCode>
                <c:ptCount val="5"/>
                <c:pt idx="0">
                  <c:v>600000</c:v>
                </c:pt>
                <c:pt idx="1">
                  <c:v>100000</c:v>
                </c:pt>
                <c:pt idx="2">
                  <c:v>1000000</c:v>
                </c:pt>
                <c:pt idx="3">
                  <c:v>1000000</c:v>
                </c:pt>
                <c:pt idx="4">
                  <c:v>174200</c:v>
                </c:pt>
              </c:numCache>
            </c:numRef>
          </c:val>
        </c:ser>
        <c:ser>
          <c:idx val="1"/>
          <c:order val="1"/>
          <c:tx>
            <c:strRef>
              <c:f>รายได้55!$F$63</c:f>
              <c:strCache>
                <c:ptCount val="1"/>
                <c:pt idx="0">
                  <c:v>ผลการจัดซื้อ</c:v>
                </c:pt>
              </c:strCache>
            </c:strRef>
          </c:tx>
          <c:dLbls>
            <c:dLbl>
              <c:idx val="0"/>
              <c:layout>
                <c:manualLayout>
                  <c:x val="5.5555555555555455E-2"/>
                  <c:y val="1.388888888888892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600,000.00,1</a:t>
                    </a:r>
                    <a:r>
                      <a:rPr lang="en-US" baseline="0"/>
                      <a:t> </a:t>
                    </a:r>
                    <a:r>
                      <a:rPr lang="th-TH" baseline="0"/>
                      <a:t>รายการ</a:t>
                    </a:r>
                    <a:r>
                      <a:rPr lang="en-US"/>
                      <a:t> 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3.33333333333333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674,000.00,</a:t>
                    </a:r>
                    <a:endParaRPr lang="th-TH"/>
                  </a:p>
                  <a:p>
                    <a:r>
                      <a:rPr lang="en-US"/>
                      <a:t>1</a:t>
                    </a:r>
                    <a:r>
                      <a:rPr lang="en-US" baseline="0"/>
                      <a:t> </a:t>
                    </a:r>
                    <a:r>
                      <a:rPr lang="th-TH" baseline="0"/>
                      <a:t>รายการ</a:t>
                    </a:r>
                    <a:r>
                      <a:rPr lang="en-US"/>
                      <a:t> </a:t>
                    </a:r>
                  </a:p>
                </c:rich>
              </c:tx>
              <c:showVal val="1"/>
            </c:dLbl>
            <c:showVal val="1"/>
          </c:dLbls>
          <c:cat>
            <c:strRef>
              <c:f>รายได้55!$C$64:$C$68</c:f>
              <c:strCache>
                <c:ptCount val="5"/>
                <c:pt idx="0">
                  <c:v>หอสมุด</c:v>
                </c:pt>
                <c:pt idx="1">
                  <c:v> สารสนเทศ </c:v>
                </c:pt>
                <c:pt idx="2">
                  <c:v> แพร่ </c:v>
                </c:pt>
                <c:pt idx="3">
                  <c:v>สัตวศาสตร์</c:v>
                </c:pt>
                <c:pt idx="4">
                  <c:v>วิทย์</c:v>
                </c:pt>
              </c:strCache>
            </c:strRef>
          </c:cat>
          <c:val>
            <c:numRef>
              <c:f>รายได้55!$F$64:$F$68</c:f>
              <c:numCache>
                <c:formatCode>General</c:formatCode>
                <c:ptCount val="5"/>
                <c:pt idx="0" formatCode="_-* #,##0.00_-;\-* #,##0.00_-;_-* &quot;-&quot;??_-;_-@_-">
                  <c:v>600000</c:v>
                </c:pt>
                <c:pt idx="2" formatCode="_-* #,##0.00_-;\-* #,##0.00_-;_-* &quot;-&quot;??_-;_-@_-">
                  <c:v>674000</c:v>
                </c:pt>
              </c:numCache>
            </c:numRef>
          </c:val>
        </c:ser>
        <c:dLbls>
          <c:showVal val="1"/>
        </c:dLbls>
        <c:overlap val="-25"/>
        <c:axId val="87233664"/>
        <c:axId val="87235200"/>
      </c:barChart>
      <c:catAx>
        <c:axId val="8723366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87235200"/>
        <c:crosses val="autoZero"/>
        <c:auto val="1"/>
        <c:lblAlgn val="ctr"/>
        <c:lblOffset val="100"/>
      </c:catAx>
      <c:valAx>
        <c:axId val="87235200"/>
        <c:scaling>
          <c:orientation val="minMax"/>
        </c:scaling>
        <c:delete val="1"/>
        <c:axPos val="l"/>
        <c:numFmt formatCode="_-* #,##0.00_-;\-* #,##0.00_-;_-* &quot;-&quot;??_-;_-@_-" sourceLinked="1"/>
        <c:tickLblPos val="none"/>
        <c:crossAx val="872336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80121281714785653"/>
          <c:y val="0.24340296004666118"/>
          <c:w val="0.19757436570428688"/>
          <c:h val="0.25501348789734674"/>
        </c:manualLayout>
      </c:layout>
      <c:txPr>
        <a:bodyPr/>
        <a:lstStyle/>
        <a:p>
          <a:pPr>
            <a:defRPr sz="1600">
              <a:latin typeface="Angsana New" pitchFamily="18" charset="-34"/>
              <a:cs typeface="Angsana New" pitchFamily="18" charset="-34"/>
            </a:defRPr>
          </a:pPr>
          <a:endParaRPr lang="th-TH"/>
        </a:p>
      </c:txPr>
    </c:legend>
    <c:plotVisOnly val="1"/>
  </c:chart>
  <c:spPr>
    <a:gradFill rotWithShape="1">
      <a:gsLst>
        <a:gs pos="0">
          <a:schemeClr val="dk1">
            <a:shade val="51000"/>
            <a:satMod val="130000"/>
          </a:schemeClr>
        </a:gs>
        <a:gs pos="80000">
          <a:schemeClr val="dk1">
            <a:shade val="93000"/>
            <a:satMod val="130000"/>
          </a:schemeClr>
        </a:gs>
        <a:gs pos="100000">
          <a:schemeClr val="dk1">
            <a:shade val="94000"/>
            <a:satMod val="135000"/>
          </a:schemeClr>
        </a:gs>
      </a:gsLst>
      <a:lin ang="16200000" scaled="0"/>
    </a:gradFill>
    <a:ln>
      <a:noFill/>
    </a:ln>
    <a:effectLst>
      <a:outerShdw blurRad="40000" dist="23000" dir="5400000" rotWithShape="0">
        <a:srgbClr val="000000">
          <a:alpha val="35000"/>
        </a:srgbClr>
      </a:outerShdw>
    </a:effectLst>
    <a:scene3d>
      <a:camera prst="orthographicFront">
        <a:rot lat="0" lon="0" rev="0"/>
      </a:camera>
      <a:lightRig rig="threePt" dir="t">
        <a:rot lat="0" lon="0" rev="1200000"/>
      </a:lightRig>
    </a:scene3d>
    <a:sp3d>
      <a:bevelT w="63500" h="2540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th-TH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tx>
        <c:rich>
          <a:bodyPr/>
          <a:lstStyle/>
          <a:p>
            <a:pPr>
              <a:defRPr sz="2400"/>
            </a:pP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เงินกองทุนมหาวิทยาลัย </a:t>
            </a:r>
          </a:p>
          <a:p>
            <a:pPr>
              <a:defRPr sz="2400"/>
            </a:pP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ณ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31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มีนาคม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2555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(รวม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224,039,010.60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บาท</a:t>
            </a:r>
            <a:r>
              <a:rPr lang="th-TH" sz="2400" dirty="0"/>
              <a:t>)</a:t>
            </a:r>
            <a:endParaRPr lang="en-US" sz="24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50820245983251555"/>
          <c:y val="0.23778101868154009"/>
          <c:w val="0.43186137476105813"/>
          <c:h val="0.66237979207583475"/>
        </c:manualLayout>
      </c:layout>
      <c:pieChart>
        <c:varyColors val="1"/>
        <c:ser>
          <c:idx val="0"/>
          <c:order val="0"/>
          <c:explosion val="7"/>
          <c:dPt>
            <c:idx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</c:dPt>
          <c:dLbls>
            <c:dLbl>
              <c:idx val="0"/>
              <c:layout>
                <c:manualLayout>
                  <c:x val="-9.6783931042187549E-2"/>
                  <c:y val="-2.5621211579127813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ngsana New" pitchFamily="18" charset="-34"/>
                      <a:cs typeface="Angsana New" pitchFamily="18" charset="-34"/>
                    </a:defRPr>
                  </a:pPr>
                  <a:endParaRPr lang="th-TH"/>
                </a:p>
              </c:txPr>
              <c:showVal val="1"/>
              <c:showCatName val="1"/>
              <c:showPercent val="1"/>
            </c:dLbl>
            <c:dLbl>
              <c:idx val="1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ngsana New" pitchFamily="18" charset="-34"/>
                      <a:cs typeface="Angsana New" pitchFamily="18" charset="-34"/>
                    </a:defRPr>
                  </a:pPr>
                  <a:endParaRPr lang="th-TH"/>
                </a:p>
              </c:txPr>
            </c:dLbl>
            <c:txPr>
              <a:bodyPr/>
              <a:lstStyle/>
              <a:p>
                <a:pPr>
                  <a:defRPr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Val val="1"/>
            <c:showCatName val="1"/>
            <c:showPercent val="1"/>
            <c:showLeaderLines val="1"/>
          </c:dLbls>
          <c:cat>
            <c:strRef>
              <c:f>มีค.55!$N$1:$O$1</c:f>
              <c:strCache>
                <c:ptCount val="2"/>
                <c:pt idx="0">
                  <c:v>จำนวนเงิน</c:v>
                </c:pt>
                <c:pt idx="1">
                  <c:v>ลูกหนี้</c:v>
                </c:pt>
              </c:strCache>
            </c:strRef>
          </c:cat>
          <c:val>
            <c:numRef>
              <c:f>มีค.55!$N$14:$O$14</c:f>
              <c:numCache>
                <c:formatCode>_-* #,##0.00_-;\-* #,##0.00_-;_-* "-"??_-;_-@_-</c:formatCode>
                <c:ptCount val="2"/>
                <c:pt idx="0">
                  <c:v>141885202.33000001</c:v>
                </c:pt>
                <c:pt idx="1">
                  <c:v>82153808.270000011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spPr>
    <a:solidFill>
      <a:schemeClr val="dk1"/>
    </a:solidFill>
    <a:ln w="25400" cap="flat" cmpd="sng" algn="ctr">
      <a:solidFill>
        <a:schemeClr val="dk1">
          <a:shade val="50000"/>
        </a:schemeClr>
      </a:solidFill>
      <a:prstDash val="solid"/>
    </a:ln>
    <a:effectLst/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th-TH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autoTitleDeleted val="1"/>
    <c:plotArea>
      <c:layout/>
      <c:barChart>
        <c:barDir val="bar"/>
        <c:grouping val="clustered"/>
        <c:ser>
          <c:idx val="0"/>
          <c:order val="0"/>
          <c:dLbls>
            <c:dLbl>
              <c:idx val="0"/>
              <c:layout>
                <c:manualLayout>
                  <c:x val="-0.28602626773663375"/>
                  <c:y val="-2.2046161537606964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4.4092323075213977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/>
                </a:pPr>
                <a:endParaRPr lang="th-TH"/>
              </a:p>
            </c:txPr>
            <c:showVal val="1"/>
          </c:dLbls>
          <c:cat>
            <c:strRef>
              <c:f>หมายเหตุ!$F$81:$F$82</c:f>
              <c:strCache>
                <c:ptCount val="2"/>
                <c:pt idx="0">
                  <c:v>ลูกหนี้เงินกู้ - มหาวิทยาลัย (สระว่ายน้ำ)</c:v>
                </c:pt>
                <c:pt idx="1">
                  <c:v>ลูกหนี้เงินกู้อื่น ๆ</c:v>
                </c:pt>
              </c:strCache>
            </c:strRef>
          </c:cat>
          <c:val>
            <c:numRef>
              <c:f>หมายเหตุ!$G$81:$G$82</c:f>
              <c:numCache>
                <c:formatCode>_-* #,##0.00_-;\-* #,##0.00_-;_-* "-"??_-;_-@_-</c:formatCode>
                <c:ptCount val="2"/>
                <c:pt idx="0">
                  <c:v>63354000</c:v>
                </c:pt>
                <c:pt idx="1">
                  <c:v>17666508.27</c:v>
                </c:pt>
              </c:numCache>
            </c:numRef>
          </c:val>
        </c:ser>
        <c:dLbls>
          <c:showVal val="1"/>
        </c:dLbls>
        <c:overlap val="-25"/>
        <c:axId val="87443328"/>
        <c:axId val="87444864"/>
      </c:barChart>
      <c:catAx>
        <c:axId val="87443328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600"/>
            </a:pPr>
            <a:endParaRPr lang="th-TH"/>
          </a:p>
        </c:txPr>
        <c:crossAx val="87444864"/>
        <c:crosses val="autoZero"/>
        <c:auto val="1"/>
        <c:lblAlgn val="ctr"/>
        <c:lblOffset val="100"/>
      </c:catAx>
      <c:valAx>
        <c:axId val="87444864"/>
        <c:scaling>
          <c:orientation val="minMax"/>
        </c:scaling>
        <c:delete val="1"/>
        <c:axPos val="b"/>
        <c:numFmt formatCode="_-* #,##0.00_-;\-* #,##0.00_-;_-* &quot;-&quot;??_-;_-@_-" sourceLinked="1"/>
        <c:tickLblPos val="none"/>
        <c:crossAx val="87443328"/>
        <c:crosses val="autoZero"/>
        <c:crossBetween val="between"/>
      </c:valAx>
    </c:plotArea>
    <c:plotVisOnly val="1"/>
  </c:chart>
  <c:spPr>
    <a:gradFill rotWithShape="1">
      <a:gsLst>
        <a:gs pos="0">
          <a:schemeClr val="accent2">
            <a:shade val="51000"/>
            <a:satMod val="130000"/>
          </a:schemeClr>
        </a:gs>
        <a:gs pos="80000">
          <a:schemeClr val="accent2">
            <a:shade val="93000"/>
            <a:satMod val="130000"/>
          </a:schemeClr>
        </a:gs>
        <a:gs pos="100000">
          <a:schemeClr val="accent2">
            <a:shade val="94000"/>
            <a:satMod val="135000"/>
          </a:schemeClr>
        </a:gs>
      </a:gsLst>
      <a:lin ang="16200000" scaled="0"/>
    </a:gradFill>
    <a:ln w="9525" cap="flat" cmpd="sng" algn="ctr">
      <a:solidFill>
        <a:schemeClr val="accent2">
          <a:shade val="95000"/>
          <a:satMod val="105000"/>
        </a:schemeClr>
      </a:solidFill>
      <a:prstDash val="solid"/>
    </a:ln>
    <a:effectLst>
      <a:outerShdw blurRad="40000" dist="23000" dir="5400000" rotWithShape="0">
        <a:srgbClr val="000000">
          <a:alpha val="35000"/>
        </a:srgbClr>
      </a:outerShdw>
    </a:effectLst>
  </c:spPr>
  <c:txPr>
    <a:bodyPr/>
    <a:lstStyle/>
    <a:p>
      <a:pPr>
        <a:defRPr sz="1200" b="1">
          <a:solidFill>
            <a:schemeClr val="l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ngsana New" pitchFamily="18" charset="-34"/>
          <a:ea typeface="+mn-ea"/>
          <a:cs typeface="Angsana New" pitchFamily="18" charset="-34"/>
        </a:defRPr>
      </a:pPr>
      <a:endParaRPr lang="th-TH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tx>
        <c:rich>
          <a:bodyPr/>
          <a:lstStyle/>
          <a:p>
            <a:pPr>
              <a:defRPr sz="2400"/>
            </a:pPr>
            <a:r>
              <a:rPr lang="th-TH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รายงานเงินกองทุนแยกตามประเภทกองทุน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c:rich>
      </c:tx>
      <c:layout>
        <c:manualLayout>
          <c:xMode val="edge"/>
          <c:yMode val="edge"/>
          <c:x val="0.12864577865266841"/>
          <c:y val="0"/>
        </c:manualLayout>
      </c:layout>
    </c:title>
    <c:plotArea>
      <c:layout>
        <c:manualLayout>
          <c:layoutTarget val="inner"/>
          <c:xMode val="edge"/>
          <c:yMode val="edge"/>
          <c:x val="0.22604396325459317"/>
          <c:y val="7.540998950000434E-2"/>
          <c:w val="0.77395603674540681"/>
          <c:h val="0.85092153503411905"/>
        </c:manualLayout>
      </c:layout>
      <c:barChart>
        <c:barDir val="bar"/>
        <c:grouping val="clustered"/>
        <c:ser>
          <c:idx val="0"/>
          <c:order val="0"/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0.10571412948381442"/>
                  <c:y val="-7.6530495235332549E-2"/>
                </c:manualLayout>
              </c:layout>
              <c:showVal val="1"/>
            </c:dLbl>
            <c:dLbl>
              <c:idx val="8"/>
              <c:spPr/>
              <c:txPr>
                <a:bodyPr/>
                <a:lstStyle/>
                <a:p>
                  <a:pPr>
                    <a:defRPr sz="2000"/>
                  </a:pPr>
                  <a:endParaRPr lang="th-TH"/>
                </a:p>
              </c:txPr>
            </c:dLbl>
            <c:showVal val="1"/>
          </c:dLbls>
          <c:cat>
            <c:strRef>
              <c:f>มีค.55!$M$5:$M$13</c:f>
              <c:strCache>
                <c:ptCount val="9"/>
                <c:pt idx="0">
                  <c:v>กองทุนสะสม </c:v>
                </c:pt>
                <c:pt idx="1">
                  <c:v>กองทุนวิชาการ</c:v>
                </c:pt>
                <c:pt idx="2">
                  <c:v>กองทุนบริหารทรัพย์สิน</c:v>
                </c:pt>
                <c:pt idx="3">
                  <c:v>กองทุนพัฒนาบุคลากร</c:v>
                </c:pt>
                <c:pt idx="4">
                  <c:v>กองทุนสาธารณกุศลแม่โจ้แพร่</c:v>
                </c:pt>
                <c:pt idx="5">
                  <c:v>กองทุนวิจัย</c:v>
                </c:pt>
                <c:pt idx="6">
                  <c:v>กองทุนสวัสดิการ</c:v>
                </c:pt>
                <c:pt idx="7">
                  <c:v>กองทุนเพื่อนักศึกษา</c:v>
                </c:pt>
                <c:pt idx="8">
                  <c:v>กองทุนโครงการพระราชดำริ</c:v>
                </c:pt>
              </c:strCache>
            </c:strRef>
          </c:cat>
          <c:val>
            <c:numRef>
              <c:f>มีค.55!$P$5:$P$13</c:f>
              <c:numCache>
                <c:formatCode>_-* #,##0.00_-;\-* #,##0.00_-;_-* "-"??_-;_-@_-</c:formatCode>
                <c:ptCount val="9"/>
                <c:pt idx="0">
                  <c:v>161197083.34999999</c:v>
                </c:pt>
                <c:pt idx="1">
                  <c:v>12167083.080000002</c:v>
                </c:pt>
                <c:pt idx="2">
                  <c:v>17071796.25</c:v>
                </c:pt>
                <c:pt idx="3">
                  <c:v>1750292.1400000001</c:v>
                </c:pt>
                <c:pt idx="4">
                  <c:v>203516.73</c:v>
                </c:pt>
                <c:pt idx="5">
                  <c:v>3047640.7</c:v>
                </c:pt>
                <c:pt idx="6">
                  <c:v>2103703.86</c:v>
                </c:pt>
                <c:pt idx="7">
                  <c:v>11361833.309999999</c:v>
                </c:pt>
                <c:pt idx="8">
                  <c:v>15136061.18</c:v>
                </c:pt>
              </c:numCache>
            </c:numRef>
          </c:val>
        </c:ser>
        <c:dLbls>
          <c:showVal val="1"/>
        </c:dLbls>
        <c:overlap val="-25"/>
        <c:axId val="87298048"/>
        <c:axId val="87299584"/>
      </c:barChart>
      <c:catAx>
        <c:axId val="87298048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800"/>
            </a:pPr>
            <a:endParaRPr lang="th-TH"/>
          </a:p>
        </c:txPr>
        <c:crossAx val="87299584"/>
        <c:crosses val="autoZero"/>
        <c:auto val="1"/>
        <c:lblAlgn val="ctr"/>
        <c:lblOffset val="100"/>
      </c:catAx>
      <c:valAx>
        <c:axId val="87299584"/>
        <c:scaling>
          <c:orientation val="minMax"/>
        </c:scaling>
        <c:delete val="1"/>
        <c:axPos val="b"/>
        <c:numFmt formatCode="_-* #,##0.00_-;\-* #,##0.00_-;_-* &quot;-&quot;??_-;_-@_-" sourceLinked="1"/>
        <c:tickLblPos val="none"/>
        <c:crossAx val="87298048"/>
        <c:crosses val="autoZero"/>
        <c:crossBetween val="between"/>
      </c:valAx>
    </c:plotArea>
    <c:plotVisOnly val="1"/>
  </c:chart>
  <c:spPr>
    <a:gradFill rotWithShape="1">
      <a:gsLst>
        <a:gs pos="0">
          <a:schemeClr val="dk1">
            <a:shade val="51000"/>
            <a:satMod val="130000"/>
          </a:schemeClr>
        </a:gs>
        <a:gs pos="80000">
          <a:schemeClr val="dk1">
            <a:shade val="93000"/>
            <a:satMod val="130000"/>
          </a:schemeClr>
        </a:gs>
        <a:gs pos="100000">
          <a:schemeClr val="dk1">
            <a:shade val="94000"/>
            <a:satMod val="135000"/>
          </a:schemeClr>
        </a:gs>
      </a:gsLst>
      <a:lin ang="16200000" scaled="0"/>
    </a:gradFill>
    <a:ln w="9525" cap="flat" cmpd="sng" algn="ctr">
      <a:solidFill>
        <a:schemeClr val="dk1">
          <a:shade val="95000"/>
          <a:satMod val="105000"/>
        </a:schemeClr>
      </a:solidFill>
      <a:prstDash val="solid"/>
    </a:ln>
    <a:effectLst>
      <a:outerShdw blurRad="40000" dist="23000" dir="5400000" rotWithShape="0">
        <a:srgbClr val="000000">
          <a:alpha val="35000"/>
        </a:srgbClr>
      </a:outerShdw>
    </a:effectLst>
  </c:spPr>
  <c:txPr>
    <a:bodyPr/>
    <a:lstStyle/>
    <a:p>
      <a:pPr>
        <a:defRPr sz="1600" b="1">
          <a:solidFill>
            <a:schemeClr val="l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ngsana New" pitchFamily="18" charset="-34"/>
          <a:ea typeface="+mn-ea"/>
          <a:cs typeface="Angsana New" pitchFamily="18" charset="-34"/>
        </a:defRPr>
      </a:pPr>
      <a:endParaRPr lang="th-TH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tx>
        <c:rich>
          <a:bodyPr/>
          <a:lstStyle/>
          <a:p>
            <a:pPr>
              <a:defRPr/>
            </a:pPr>
            <a:r>
              <a:rPr lang="th-TH"/>
              <a:t>เปรียบเทียบสินทรัพย์ หนี้สินและทุน งวดครึ่งปี </a:t>
            </a:r>
            <a:r>
              <a:rPr lang="en-US"/>
              <a:t>2554 </a:t>
            </a:r>
            <a:r>
              <a:rPr lang="th-TH"/>
              <a:t>และ </a:t>
            </a:r>
            <a:r>
              <a:rPr lang="en-US"/>
              <a:t>2555</a:t>
            </a:r>
          </a:p>
        </c:rich>
      </c:tx>
      <c:layout>
        <c:manualLayout>
          <c:xMode val="edge"/>
          <c:yMode val="edge"/>
          <c:x val="0.22236063052672095"/>
          <c:y val="8.0080071664307573E-3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งบดุล!$N$6</c:f>
              <c:strCache>
                <c:ptCount val="1"/>
                <c:pt idx="0">
                  <c:v>2555</c:v>
                </c:pt>
              </c:strCache>
            </c:strRef>
          </c:tx>
          <c:cat>
            <c:strRef>
              <c:f>งบดุล!$M$7:$M$12</c:f>
              <c:strCache>
                <c:ptCount val="6"/>
                <c:pt idx="0">
                  <c:v>สินทรัพย์หมุนเวียน</c:v>
                </c:pt>
                <c:pt idx="1">
                  <c:v>สินทรัพย์ไม่หมุนเวียน</c:v>
                </c:pt>
                <c:pt idx="3">
                  <c:v>หนี้สินหมุนเวียน</c:v>
                </c:pt>
                <c:pt idx="4">
                  <c:v>หนี้สินไม่หมุนเวียน</c:v>
                </c:pt>
                <c:pt idx="5">
                  <c:v>ส่วนทุน</c:v>
                </c:pt>
              </c:strCache>
            </c:strRef>
          </c:cat>
          <c:val>
            <c:numRef>
              <c:f>งบดุล!$N$7:$N$12</c:f>
              <c:numCache>
                <c:formatCode>_-* #,##0.00_-;\-* #,##0.00_-;_-* "-"??_-;_-@_-</c:formatCode>
                <c:ptCount val="6"/>
                <c:pt idx="0">
                  <c:v>366257239.46000004</c:v>
                </c:pt>
                <c:pt idx="1">
                  <c:v>2879993918.0299993</c:v>
                </c:pt>
                <c:pt idx="3">
                  <c:v>130931469.48000002</c:v>
                </c:pt>
                <c:pt idx="4">
                  <c:v>94656277.849999994</c:v>
                </c:pt>
                <c:pt idx="5">
                  <c:v>3020663410.1599998</c:v>
                </c:pt>
              </c:numCache>
            </c:numRef>
          </c:val>
        </c:ser>
        <c:ser>
          <c:idx val="1"/>
          <c:order val="1"/>
          <c:tx>
            <c:strRef>
              <c:f>งบดุล!$O$6</c:f>
              <c:strCache>
                <c:ptCount val="1"/>
                <c:pt idx="0">
                  <c:v>2554</c:v>
                </c:pt>
              </c:strCache>
            </c:strRef>
          </c:tx>
          <c:cat>
            <c:strRef>
              <c:f>งบดุล!$M$7:$M$12</c:f>
              <c:strCache>
                <c:ptCount val="6"/>
                <c:pt idx="0">
                  <c:v>สินทรัพย์หมุนเวียน</c:v>
                </c:pt>
                <c:pt idx="1">
                  <c:v>สินทรัพย์ไม่หมุนเวียน</c:v>
                </c:pt>
                <c:pt idx="3">
                  <c:v>หนี้สินหมุนเวียน</c:v>
                </c:pt>
                <c:pt idx="4">
                  <c:v>หนี้สินไม่หมุนเวียน</c:v>
                </c:pt>
                <c:pt idx="5">
                  <c:v>ส่วนทุน</c:v>
                </c:pt>
              </c:strCache>
            </c:strRef>
          </c:cat>
          <c:val>
            <c:numRef>
              <c:f>งบดุล!$O$7:$O$12</c:f>
              <c:numCache>
                <c:formatCode>_-* #,##0.00_-;\-* #,##0.00_-;_-* "-"??_-;_-@_-</c:formatCode>
                <c:ptCount val="6"/>
                <c:pt idx="0">
                  <c:v>301311137.64300072</c:v>
                </c:pt>
                <c:pt idx="1">
                  <c:v>2792730769.6599998</c:v>
                </c:pt>
                <c:pt idx="3">
                  <c:v>133449431.35999997</c:v>
                </c:pt>
                <c:pt idx="4">
                  <c:v>85848586.419999987</c:v>
                </c:pt>
                <c:pt idx="5">
                  <c:v>2874743889.5200005</c:v>
                </c:pt>
              </c:numCache>
            </c:numRef>
          </c:val>
        </c:ser>
        <c:ser>
          <c:idx val="2"/>
          <c:order val="2"/>
          <c:tx>
            <c:strRef>
              <c:f>งบดุล!$P$6</c:f>
              <c:strCache>
                <c:ptCount val="1"/>
                <c:pt idx="0">
                  <c:v>เพิ่ม(ลด)</c:v>
                </c:pt>
              </c:strCache>
            </c:strRef>
          </c:tx>
          <c:cat>
            <c:strRef>
              <c:f>งบดุล!$M$7:$M$12</c:f>
              <c:strCache>
                <c:ptCount val="6"/>
                <c:pt idx="0">
                  <c:v>สินทรัพย์หมุนเวียน</c:v>
                </c:pt>
                <c:pt idx="1">
                  <c:v>สินทรัพย์ไม่หมุนเวียน</c:v>
                </c:pt>
                <c:pt idx="3">
                  <c:v>หนี้สินหมุนเวียน</c:v>
                </c:pt>
                <c:pt idx="4">
                  <c:v>หนี้สินไม่หมุนเวียน</c:v>
                </c:pt>
                <c:pt idx="5">
                  <c:v>ส่วนทุน</c:v>
                </c:pt>
              </c:strCache>
            </c:strRef>
          </c:cat>
          <c:val>
            <c:numRef>
              <c:f>งบดุล!$P$7:$P$12</c:f>
              <c:numCache>
                <c:formatCode>0%</c:formatCode>
                <c:ptCount val="6"/>
                <c:pt idx="0">
                  <c:v>0.21554497561902144</c:v>
                </c:pt>
                <c:pt idx="1">
                  <c:v>3.1246530928802616E-2</c:v>
                </c:pt>
                <c:pt idx="3">
                  <c:v>-1.8868284820243133E-2</c:v>
                </c:pt>
                <c:pt idx="4">
                  <c:v>0.10259564888942772</c:v>
                </c:pt>
                <c:pt idx="5">
                  <c:v>5.0759137595510734E-2</c:v>
                </c:pt>
              </c:numCache>
            </c:numRef>
          </c:val>
        </c:ser>
        <c:shape val="box"/>
        <c:axId val="81619968"/>
        <c:axId val="81634048"/>
        <c:axId val="0"/>
      </c:bar3DChart>
      <c:catAx>
        <c:axId val="81619968"/>
        <c:scaling>
          <c:orientation val="minMax"/>
        </c:scaling>
        <c:axPos val="b"/>
        <c:majorTickMark val="none"/>
        <c:tickLblPos val="nextTo"/>
        <c:crossAx val="81634048"/>
        <c:crosses val="autoZero"/>
        <c:auto val="1"/>
        <c:lblAlgn val="ctr"/>
        <c:lblOffset val="100"/>
      </c:catAx>
      <c:valAx>
        <c:axId val="81634048"/>
        <c:scaling>
          <c:orientation val="minMax"/>
        </c:scaling>
        <c:delete val="1"/>
        <c:axPos val="l"/>
        <c:majorGridlines/>
        <c:numFmt formatCode="_-* #,##0.00_-;\-* #,##0.00_-;_-* &quot;-&quot;??_-;_-@_-" sourceLinked="1"/>
        <c:majorTickMark val="none"/>
        <c:tickLblPos val="none"/>
        <c:crossAx val="8161996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b="1"/>
      </a:pPr>
      <a:endParaRPr lang="th-TH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Sheet4!$D$13</c:f>
              <c:strCache>
                <c:ptCount val="1"/>
                <c:pt idx="0">
                  <c:v>2555</c:v>
                </c:pt>
              </c:strCache>
            </c:strRef>
          </c:tx>
          <c:cat>
            <c:strRef>
              <c:f>Sheet4!$A$14:$C$17</c:f>
              <c:strCache>
                <c:ptCount val="4"/>
                <c:pt idx="0">
                  <c:v>  2.1 คณะสถาปัตยกรรมศาสตร์และการออกแบบสิ่งแวดล้อม</c:v>
                </c:pt>
                <c:pt idx="1">
                  <c:v>  3.1 คณะวิศวกรรมและอุตสาหกรรมเกษตร</c:v>
                </c:pt>
                <c:pt idx="2">
                  <c:v>  4.1 คณะวิทยาศาสตร์</c:v>
                </c:pt>
                <c:pt idx="3">
                  <c:v>  4.2 มหาวิทยาลัยแม่โจ้-แพร่ เฉลิมพระเกียรติ</c:v>
                </c:pt>
              </c:strCache>
            </c:strRef>
          </c:cat>
          <c:val>
            <c:numRef>
              <c:f>Sheet4!$D$14:$D$17</c:f>
              <c:numCache>
                <c:formatCode>0.00</c:formatCode>
                <c:ptCount val="4"/>
                <c:pt idx="0">
                  <c:v>8.2220076999999989</c:v>
                </c:pt>
                <c:pt idx="1">
                  <c:v>23.092640709999916</c:v>
                </c:pt>
                <c:pt idx="2">
                  <c:v>29.305996128514035</c:v>
                </c:pt>
                <c:pt idx="3">
                  <c:v>8.0780855125000048</c:v>
                </c:pt>
              </c:numCache>
            </c:numRef>
          </c:val>
        </c:ser>
        <c:ser>
          <c:idx val="1"/>
          <c:order val="1"/>
          <c:tx>
            <c:strRef>
              <c:f>Sheet4!$E$13</c:f>
              <c:strCache>
                <c:ptCount val="1"/>
                <c:pt idx="0">
                  <c:v>2554</c:v>
                </c:pt>
              </c:strCache>
            </c:strRef>
          </c:tx>
          <c:cat>
            <c:strRef>
              <c:f>Sheet4!$A$14:$C$17</c:f>
              <c:strCache>
                <c:ptCount val="4"/>
                <c:pt idx="0">
                  <c:v>  2.1 คณะสถาปัตยกรรมศาสตร์และการออกแบบสิ่งแวดล้อม</c:v>
                </c:pt>
                <c:pt idx="1">
                  <c:v>  3.1 คณะวิศวกรรมและอุตสาหกรรมเกษตร</c:v>
                </c:pt>
                <c:pt idx="2">
                  <c:v>  4.1 คณะวิทยาศาสตร์</c:v>
                </c:pt>
                <c:pt idx="3">
                  <c:v>  4.2 มหาวิทยาลัยแม่โจ้-แพร่ เฉลิมพระเกียรติ</c:v>
                </c:pt>
              </c:strCache>
            </c:strRef>
          </c:cat>
          <c:val>
            <c:numRef>
              <c:f>Sheet4!$E$14:$E$17</c:f>
              <c:numCache>
                <c:formatCode>0.00</c:formatCode>
                <c:ptCount val="4"/>
                <c:pt idx="0">
                  <c:v>6.9703244599999996</c:v>
                </c:pt>
                <c:pt idx="1">
                  <c:v>23.456825139999999</c:v>
                </c:pt>
                <c:pt idx="2">
                  <c:v>24.141164745860031</c:v>
                </c:pt>
                <c:pt idx="3">
                  <c:v>5.5336947900000171</c:v>
                </c:pt>
              </c:numCache>
            </c:numRef>
          </c:val>
        </c:ser>
        <c:dLbls>
          <c:showVal val="1"/>
        </c:dLbls>
        <c:overlap val="-25"/>
        <c:axId val="87337600"/>
        <c:axId val="87347584"/>
      </c:barChart>
      <c:catAx>
        <c:axId val="8733760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th-TH"/>
          </a:p>
        </c:txPr>
        <c:crossAx val="87347584"/>
        <c:crosses val="autoZero"/>
        <c:auto val="1"/>
        <c:lblAlgn val="ctr"/>
        <c:lblOffset val="100"/>
      </c:catAx>
      <c:valAx>
        <c:axId val="87347584"/>
        <c:scaling>
          <c:orientation val="minMax"/>
        </c:scaling>
        <c:delete val="1"/>
        <c:axPos val="l"/>
        <c:numFmt formatCode="0.00" sourceLinked="1"/>
        <c:majorTickMark val="none"/>
        <c:tickLblPos val="none"/>
        <c:crossAx val="87337600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750" baseline="0"/>
      </a:pPr>
      <a:endParaRPr lang="th-TH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style val="5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Sheet4!$D$7</c:f>
              <c:strCache>
                <c:ptCount val="1"/>
                <c:pt idx="0">
                  <c:v>2555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Leelawadee" pitchFamily="34" charset="-34"/>
                    <a:cs typeface="Leelawadee" pitchFamily="34" charset="-34"/>
                  </a:defRPr>
                </a:pPr>
                <a:endParaRPr lang="th-TH"/>
              </a:p>
            </c:txPr>
            <c:showVal val="1"/>
          </c:dLbls>
          <c:cat>
            <c:strRef>
              <c:f>Sheet4!$A$8:$C$12</c:f>
              <c:strCache>
                <c:ptCount val="5"/>
                <c:pt idx="0">
                  <c:v>  1.1 คณะผลิตกรรมการเกษตร</c:v>
                </c:pt>
                <c:pt idx="1">
                  <c:v>  1.2 คณะเทคโนโลยีการประมงและทรัพยากรทางน้ำ</c:v>
                </c:pt>
                <c:pt idx="2">
                  <c:v>  1.3 คณะสัตวศาสตร์และเทคโนโลยี</c:v>
                </c:pt>
                <c:pt idx="3">
                  <c:v>  1.4 มหาวิทยาลัยแม่โจ้-แพร่ เฉลิมพระเกียรติ</c:v>
                </c:pt>
                <c:pt idx="4">
                  <c:v>  1.5 มหาวิทยาลัยแม่โจ้-ชุมพร</c:v>
                </c:pt>
              </c:strCache>
            </c:strRef>
          </c:cat>
          <c:val>
            <c:numRef>
              <c:f>Sheet4!$D$8:$D$12</c:f>
              <c:numCache>
                <c:formatCode>0.00</c:formatCode>
                <c:ptCount val="5"/>
                <c:pt idx="0">
                  <c:v>41.704512590000142</c:v>
                </c:pt>
                <c:pt idx="1">
                  <c:v>9.3093307100000047</c:v>
                </c:pt>
                <c:pt idx="2">
                  <c:v>16.686677219999989</c:v>
                </c:pt>
                <c:pt idx="3">
                  <c:v>11.158030680000001</c:v>
                </c:pt>
                <c:pt idx="4">
                  <c:v>6.5459583566666675</c:v>
                </c:pt>
              </c:numCache>
            </c:numRef>
          </c:val>
        </c:ser>
        <c:ser>
          <c:idx val="1"/>
          <c:order val="1"/>
          <c:tx>
            <c:strRef>
              <c:f>Sheet4!$E$7</c:f>
              <c:strCache>
                <c:ptCount val="1"/>
                <c:pt idx="0">
                  <c:v>2554</c:v>
                </c:pt>
              </c:strCache>
            </c:strRef>
          </c:tx>
          <c:dLbls>
            <c:txPr>
              <a:bodyPr/>
              <a:lstStyle/>
              <a:p>
                <a:pPr>
                  <a:defRPr sz="800" b="1">
                    <a:latin typeface="Leelawadee" pitchFamily="34" charset="-34"/>
                    <a:cs typeface="Leelawadee" pitchFamily="34" charset="-34"/>
                  </a:defRPr>
                </a:pPr>
                <a:endParaRPr lang="th-TH"/>
              </a:p>
            </c:txPr>
            <c:showVal val="1"/>
          </c:dLbls>
          <c:cat>
            <c:strRef>
              <c:f>Sheet4!$A$8:$C$12</c:f>
              <c:strCache>
                <c:ptCount val="5"/>
                <c:pt idx="0">
                  <c:v>  1.1 คณะผลิตกรรมการเกษตร</c:v>
                </c:pt>
                <c:pt idx="1">
                  <c:v>  1.2 คณะเทคโนโลยีการประมงและทรัพยากรทางน้ำ</c:v>
                </c:pt>
                <c:pt idx="2">
                  <c:v>  1.3 คณะสัตวศาสตร์และเทคโนโลยี</c:v>
                </c:pt>
                <c:pt idx="3">
                  <c:v>  1.4 มหาวิทยาลัยแม่โจ้-แพร่ เฉลิมพระเกียรติ</c:v>
                </c:pt>
                <c:pt idx="4">
                  <c:v>  1.5 มหาวิทยาลัยแม่โจ้-ชุมพร</c:v>
                </c:pt>
              </c:strCache>
            </c:strRef>
          </c:cat>
          <c:val>
            <c:numRef>
              <c:f>Sheet4!$E$8:$E$12</c:f>
              <c:numCache>
                <c:formatCode>0.00</c:formatCode>
                <c:ptCount val="5"/>
                <c:pt idx="0">
                  <c:v>42.431027119999996</c:v>
                </c:pt>
                <c:pt idx="1">
                  <c:v>9.6107454499999996</c:v>
                </c:pt>
                <c:pt idx="2">
                  <c:v>18.118116380000004</c:v>
                </c:pt>
                <c:pt idx="3">
                  <c:v>8.6744544125000047</c:v>
                </c:pt>
                <c:pt idx="4">
                  <c:v>3.9774264033333333</c:v>
                </c:pt>
              </c:numCache>
            </c:numRef>
          </c:val>
        </c:ser>
        <c:dLbls>
          <c:showVal val="1"/>
        </c:dLbls>
        <c:gapWidth val="75"/>
        <c:axId val="87526400"/>
        <c:axId val="87536384"/>
      </c:barChart>
      <c:catAx>
        <c:axId val="87526400"/>
        <c:scaling>
          <c:orientation val="minMax"/>
        </c:scaling>
        <c:axPos val="b"/>
        <c:majorTickMark val="none"/>
        <c:tickLblPos val="nextTo"/>
        <c:crossAx val="87536384"/>
        <c:crosses val="autoZero"/>
        <c:auto val="1"/>
        <c:lblAlgn val="ctr"/>
        <c:lblOffset val="100"/>
      </c:catAx>
      <c:valAx>
        <c:axId val="87536384"/>
        <c:scaling>
          <c:orientation val="minMax"/>
        </c:scaling>
        <c:axPos val="l"/>
        <c:numFmt formatCode="0.00" sourceLinked="1"/>
        <c:majorTickMark val="none"/>
        <c:tickLblPos val="nextTo"/>
        <c:txPr>
          <a:bodyPr/>
          <a:lstStyle/>
          <a:p>
            <a:pPr>
              <a:defRPr sz="1000" baseline="0"/>
            </a:pPr>
            <a:endParaRPr lang="th-TH"/>
          </a:p>
        </c:txPr>
        <c:crossAx val="875264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9319393503799756"/>
          <c:y val="0.22749471439200394"/>
          <c:w val="0.19499936935926951"/>
          <c:h val="4.8322282372665663E-2"/>
        </c:manualLayout>
      </c:layout>
    </c:legend>
    <c:plotVisOnly val="1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style val="3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Sheet4!$D$19</c:f>
              <c:strCache>
                <c:ptCount val="1"/>
                <c:pt idx="0">
                  <c:v>2555</c:v>
                </c:pt>
              </c:strCache>
            </c:strRef>
          </c:tx>
          <c:cat>
            <c:strRef>
              <c:f>Sheet4!$A$20:$C$24</c:f>
              <c:strCache>
                <c:ptCount val="5"/>
                <c:pt idx="0">
                  <c:v>  5.1 คณะบริหารธุรกิจ</c:v>
                </c:pt>
                <c:pt idx="1">
                  <c:v>  5.2 คณะเศรษฐศาสตร์</c:v>
                </c:pt>
                <c:pt idx="2">
                  <c:v>  5.3 คณะพัฒนาการท่องเที่ยว</c:v>
                </c:pt>
                <c:pt idx="3">
                  <c:v>  5.4 มหาวิทยาลัยแม่โจ้-แพร่ เฉลิมพระเกียรติ</c:v>
                </c:pt>
                <c:pt idx="4">
                  <c:v>  5.5 มหาวิทยาลัยแม่โจ้-ชุมพร</c:v>
                </c:pt>
              </c:strCache>
            </c:strRef>
          </c:cat>
          <c:val>
            <c:numRef>
              <c:f>Sheet4!$D$20:$D$24</c:f>
              <c:numCache>
                <c:formatCode>0.00</c:formatCode>
                <c:ptCount val="5"/>
                <c:pt idx="0">
                  <c:v>12.988634370000026</c:v>
                </c:pt>
                <c:pt idx="1">
                  <c:v>10.234524439999998</c:v>
                </c:pt>
                <c:pt idx="2">
                  <c:v>6.0286948999999845</c:v>
                </c:pt>
                <c:pt idx="3">
                  <c:v>10.244119912499999</c:v>
                </c:pt>
                <c:pt idx="4">
                  <c:v>5.6933458033333384</c:v>
                </c:pt>
              </c:numCache>
            </c:numRef>
          </c:val>
        </c:ser>
        <c:ser>
          <c:idx val="1"/>
          <c:order val="1"/>
          <c:tx>
            <c:strRef>
              <c:f>Sheet4!$E$19</c:f>
              <c:strCache>
                <c:ptCount val="1"/>
                <c:pt idx="0">
                  <c:v>2554</c:v>
                </c:pt>
              </c:strCache>
            </c:strRef>
          </c:tx>
          <c:cat>
            <c:strRef>
              <c:f>Sheet4!$A$20:$C$24</c:f>
              <c:strCache>
                <c:ptCount val="5"/>
                <c:pt idx="0">
                  <c:v>  5.1 คณะบริหารธุรกิจ</c:v>
                </c:pt>
                <c:pt idx="1">
                  <c:v>  5.2 คณะเศรษฐศาสตร์</c:v>
                </c:pt>
                <c:pt idx="2">
                  <c:v>  5.3 คณะพัฒนาการท่องเที่ยว</c:v>
                </c:pt>
                <c:pt idx="3">
                  <c:v>  5.4 มหาวิทยาลัยแม่โจ้-แพร่ เฉลิมพระเกียรติ</c:v>
                </c:pt>
                <c:pt idx="4">
                  <c:v>  5.5 มหาวิทยาลัยแม่โจ้-ชุมพร</c:v>
                </c:pt>
              </c:strCache>
            </c:strRef>
          </c:cat>
          <c:val>
            <c:numRef>
              <c:f>Sheet4!$E$20:$E$24</c:f>
              <c:numCache>
                <c:formatCode>0.00</c:formatCode>
                <c:ptCount val="5"/>
                <c:pt idx="0">
                  <c:v>12.246111999999998</c:v>
                </c:pt>
                <c:pt idx="1">
                  <c:v>11.521153119999999</c:v>
                </c:pt>
                <c:pt idx="2">
                  <c:v>4.9214653799999946</c:v>
                </c:pt>
                <c:pt idx="3">
                  <c:v>12.76511075</c:v>
                </c:pt>
                <c:pt idx="4">
                  <c:v>5.6633907499999845</c:v>
                </c:pt>
              </c:numCache>
            </c:numRef>
          </c:val>
        </c:ser>
        <c:dLbls>
          <c:showVal val="1"/>
        </c:dLbls>
        <c:overlap val="-25"/>
        <c:axId val="87576960"/>
        <c:axId val="87578496"/>
      </c:barChart>
      <c:catAx>
        <c:axId val="87576960"/>
        <c:scaling>
          <c:orientation val="minMax"/>
        </c:scaling>
        <c:axPos val="b"/>
        <c:majorTickMark val="none"/>
        <c:tickLblPos val="nextTo"/>
        <c:crossAx val="87578496"/>
        <c:crosses val="autoZero"/>
        <c:auto val="1"/>
        <c:lblAlgn val="ctr"/>
        <c:lblOffset val="100"/>
      </c:catAx>
      <c:valAx>
        <c:axId val="87578496"/>
        <c:scaling>
          <c:orientation val="minMax"/>
        </c:scaling>
        <c:delete val="1"/>
        <c:axPos val="l"/>
        <c:numFmt formatCode="0.00" sourceLinked="1"/>
        <c:majorTickMark val="none"/>
        <c:tickLblPos val="none"/>
        <c:crossAx val="87576960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400" baseline="0"/>
      </a:pPr>
      <a:endParaRPr lang="th-TH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style val="5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Sheet4!$D$25</c:f>
              <c:strCache>
                <c:ptCount val="1"/>
                <c:pt idx="0">
                  <c:v>2555</c:v>
                </c:pt>
              </c:strCache>
            </c:strRef>
          </c:tx>
          <c:dLbls>
            <c:txPr>
              <a:bodyPr/>
              <a:lstStyle/>
              <a:p>
                <a:pPr>
                  <a:defRPr sz="1100"/>
                </a:pPr>
                <a:endParaRPr lang="th-TH"/>
              </a:p>
            </c:txPr>
            <c:showVal val="1"/>
          </c:dLbls>
          <c:cat>
            <c:strRef>
              <c:f>Sheet4!$A$26:$C$30</c:f>
              <c:strCache>
                <c:ptCount val="5"/>
                <c:pt idx="0">
                  <c:v>  6.1 วิทยาลัยบริหารศาสตร์</c:v>
                </c:pt>
                <c:pt idx="1">
                  <c:v>  6.2 คณะสารสนเทศและการสื่อสาร</c:v>
                </c:pt>
                <c:pt idx="2">
                  <c:v>  6.3 มหาวิทยาลัยแม่โจ้-แพร่ เฉลิมพระเกียรติ</c:v>
                </c:pt>
                <c:pt idx="3">
                  <c:v>  6.4 มหาวิทยาลัยแม่โจ้-ชุมพร</c:v>
                </c:pt>
                <c:pt idx="4">
                  <c:v>  6.5 คณะศิลปศาสตร์</c:v>
                </c:pt>
              </c:strCache>
            </c:strRef>
          </c:cat>
          <c:val>
            <c:numRef>
              <c:f>Sheet4!$D$26:$D$30</c:f>
              <c:numCache>
                <c:formatCode>0.00</c:formatCode>
                <c:ptCount val="5"/>
                <c:pt idx="0">
                  <c:v>7.7534178499999742</c:v>
                </c:pt>
                <c:pt idx="1">
                  <c:v>4.7280849199999686</c:v>
                </c:pt>
                <c:pt idx="2">
                  <c:v>7.7764593125000134</c:v>
                </c:pt>
                <c:pt idx="3">
                  <c:v>5.5838392533333332</c:v>
                </c:pt>
                <c:pt idx="4">
                  <c:v>2.2689803528470973</c:v>
                </c:pt>
              </c:numCache>
            </c:numRef>
          </c:val>
        </c:ser>
        <c:ser>
          <c:idx val="1"/>
          <c:order val="1"/>
          <c:tx>
            <c:strRef>
              <c:f>Sheet4!$E$25</c:f>
              <c:strCache>
                <c:ptCount val="1"/>
                <c:pt idx="0">
                  <c:v>2554</c:v>
                </c:pt>
              </c:strCache>
            </c:strRef>
          </c:tx>
          <c:dLbls>
            <c:txPr>
              <a:bodyPr/>
              <a:lstStyle/>
              <a:p>
                <a:pPr>
                  <a:defRPr sz="1100"/>
                </a:pPr>
                <a:endParaRPr lang="th-TH"/>
              </a:p>
            </c:txPr>
            <c:showVal val="1"/>
          </c:dLbls>
          <c:cat>
            <c:strRef>
              <c:f>Sheet4!$A$26:$C$30</c:f>
              <c:strCache>
                <c:ptCount val="5"/>
                <c:pt idx="0">
                  <c:v>  6.1 วิทยาลัยบริหารศาสตร์</c:v>
                </c:pt>
                <c:pt idx="1">
                  <c:v>  6.2 คณะสารสนเทศและการสื่อสาร</c:v>
                </c:pt>
                <c:pt idx="2">
                  <c:v>  6.3 มหาวิทยาลัยแม่โจ้-แพร่ เฉลิมพระเกียรติ</c:v>
                </c:pt>
                <c:pt idx="3">
                  <c:v>  6.4 มหาวิทยาลัยแม่โจ้-ชุมพร</c:v>
                </c:pt>
                <c:pt idx="4">
                  <c:v>  6.5 คณะศิลปศาสตร์</c:v>
                </c:pt>
              </c:strCache>
            </c:strRef>
          </c:cat>
          <c:val>
            <c:numRef>
              <c:f>Sheet4!$E$26:$E$30</c:f>
              <c:numCache>
                <c:formatCode>0.00</c:formatCode>
                <c:ptCount val="5"/>
                <c:pt idx="0">
                  <c:v>4.7536131199999989</c:v>
                </c:pt>
                <c:pt idx="1">
                  <c:v>4.1202330099999855</c:v>
                </c:pt>
                <c:pt idx="2">
                  <c:v>5.642776759999979</c:v>
                </c:pt>
                <c:pt idx="3">
                  <c:v>7.5332655600000002</c:v>
                </c:pt>
                <c:pt idx="4">
                  <c:v>1.4139482039154447</c:v>
                </c:pt>
              </c:numCache>
            </c:numRef>
          </c:val>
        </c:ser>
        <c:dLbls>
          <c:showVal val="1"/>
        </c:dLbls>
        <c:overlap val="-25"/>
        <c:axId val="89483904"/>
        <c:axId val="89497984"/>
      </c:barChart>
      <c:catAx>
        <c:axId val="894839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th-TH"/>
          </a:p>
        </c:txPr>
        <c:crossAx val="89497984"/>
        <c:crosses val="autoZero"/>
        <c:auto val="1"/>
        <c:lblAlgn val="ctr"/>
        <c:lblOffset val="100"/>
      </c:catAx>
      <c:valAx>
        <c:axId val="89497984"/>
        <c:scaling>
          <c:orientation val="minMax"/>
        </c:scaling>
        <c:delete val="1"/>
        <c:axPos val="l"/>
        <c:numFmt formatCode="0.00" sourceLinked="1"/>
        <c:majorTickMark val="none"/>
        <c:tickLblPos val="none"/>
        <c:crossAx val="89483904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style val="5"/>
  <c:chart>
    <c:title>
      <c:tx>
        <c:rich>
          <a:bodyPr/>
          <a:lstStyle/>
          <a:p>
            <a:pPr>
              <a:defRPr/>
            </a:pPr>
            <a:r>
              <a:rPr lang="th-TH" dirty="0" smtClean="0"/>
              <a:t>เปรียบเทียบค่าใช้จ่ายทางตรงของคณะ</a:t>
            </a:r>
            <a:r>
              <a:rPr lang="th-TH" baseline="0" dirty="0" smtClean="0"/>
              <a:t> ระยะเวลา </a:t>
            </a:r>
            <a:r>
              <a:rPr lang="en-US" baseline="0" dirty="0" smtClean="0"/>
              <a:t>6 </a:t>
            </a:r>
            <a:r>
              <a:rPr lang="th-TH" baseline="0" dirty="0" smtClean="0"/>
              <a:t>  เดือน</a:t>
            </a:r>
          </a:p>
          <a:p>
            <a:pPr>
              <a:defRPr/>
            </a:pPr>
            <a:r>
              <a:rPr lang="th-TH" baseline="0" dirty="0" smtClean="0"/>
              <a:t>  </a:t>
            </a:r>
            <a:r>
              <a:rPr lang="en-US" baseline="0" dirty="0" smtClean="0"/>
              <a:t>2555 – 2554 </a:t>
            </a:r>
            <a:r>
              <a:rPr lang="th-TH" baseline="0" dirty="0" smtClean="0"/>
              <a:t>  </a:t>
            </a:r>
            <a:endParaRPr lang="th-TH" dirty="0"/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4.9123939932600141E-2"/>
          <c:y val="0.23056926485441656"/>
          <c:w val="0.95087606006739989"/>
          <c:h val="0.54111041114370162"/>
        </c:manualLayout>
      </c:layout>
      <c:bar3DChart>
        <c:barDir val="col"/>
        <c:grouping val="clustered"/>
        <c:ser>
          <c:idx val="0"/>
          <c:order val="0"/>
          <c:tx>
            <c:strRef>
              <c:f>Sheet4!$B$2</c:f>
              <c:strCache>
                <c:ptCount val="1"/>
                <c:pt idx="0">
                  <c:v>2555</c:v>
                </c:pt>
              </c:strCache>
            </c:strRef>
          </c:tx>
          <c:cat>
            <c:strRef>
              <c:f>Sheet4!$A$3:$A$16</c:f>
              <c:strCache>
                <c:ptCount val="14"/>
                <c:pt idx="0">
                  <c:v>คณะผลิตกรรมการเกษตร </c:v>
                </c:pt>
                <c:pt idx="1">
                  <c:v>คณะเทคโนโลยีการประมง</c:v>
                </c:pt>
                <c:pt idx="2">
                  <c:v>และเทคโนโลยี </c:v>
                </c:pt>
                <c:pt idx="3">
                  <c:v>คณะสถาปัตยกรรม</c:v>
                </c:pt>
                <c:pt idx="4">
                  <c:v>คณะวิศวกรรม</c:v>
                </c:pt>
                <c:pt idx="5">
                  <c:v>คณะวิทยาศาสตร์ </c:v>
                </c:pt>
                <c:pt idx="6">
                  <c:v>คณะบริหารธุรกิจ </c:v>
                </c:pt>
                <c:pt idx="7">
                  <c:v>คณะเศรษฐศาสตร์ </c:v>
                </c:pt>
                <c:pt idx="8">
                  <c:v>คณะพัฒนาการท่องเที่ยว </c:v>
                </c:pt>
                <c:pt idx="9">
                  <c:v>วิทยาลัยบริหารศาสตร์ </c:v>
                </c:pt>
                <c:pt idx="10">
                  <c:v>คณะสารสนเทศ </c:v>
                </c:pt>
                <c:pt idx="11">
                  <c:v>คณะศิลปศาสตร์ </c:v>
                </c:pt>
                <c:pt idx="12">
                  <c:v>แม่โจ้-แพร่ </c:v>
                </c:pt>
                <c:pt idx="13">
                  <c:v>แม่โจ้-ชุมพร </c:v>
                </c:pt>
              </c:strCache>
            </c:strRef>
          </c:cat>
          <c:val>
            <c:numRef>
              <c:f>Sheet4!$B$3:$B$16</c:f>
              <c:numCache>
                <c:formatCode>General</c:formatCode>
                <c:ptCount val="14"/>
                <c:pt idx="0">
                  <c:v>31.04</c:v>
                </c:pt>
                <c:pt idx="1">
                  <c:v>7.46</c:v>
                </c:pt>
                <c:pt idx="2">
                  <c:v>12.25</c:v>
                </c:pt>
                <c:pt idx="3">
                  <c:v>6.6499999999999995</c:v>
                </c:pt>
                <c:pt idx="4">
                  <c:v>16.2</c:v>
                </c:pt>
                <c:pt idx="5">
                  <c:v>30.25</c:v>
                </c:pt>
                <c:pt idx="6">
                  <c:v>12.1</c:v>
                </c:pt>
                <c:pt idx="7">
                  <c:v>9.41</c:v>
                </c:pt>
                <c:pt idx="8">
                  <c:v>4.57</c:v>
                </c:pt>
                <c:pt idx="9">
                  <c:v>8.629999999999999</c:v>
                </c:pt>
                <c:pt idx="10">
                  <c:v>3.54</c:v>
                </c:pt>
                <c:pt idx="11">
                  <c:v>17.279999999999987</c:v>
                </c:pt>
                <c:pt idx="12">
                  <c:v>22.6</c:v>
                </c:pt>
                <c:pt idx="13">
                  <c:v>17.130000000000017</c:v>
                </c:pt>
              </c:numCache>
            </c:numRef>
          </c:val>
        </c:ser>
        <c:ser>
          <c:idx val="1"/>
          <c:order val="1"/>
          <c:tx>
            <c:strRef>
              <c:f>Sheet4!$C$2</c:f>
              <c:strCache>
                <c:ptCount val="1"/>
                <c:pt idx="0">
                  <c:v>2554</c:v>
                </c:pt>
              </c:strCache>
            </c:strRef>
          </c:tx>
          <c:dLbls>
            <c:dLbl>
              <c:idx val="0"/>
              <c:layout>
                <c:manualLayout>
                  <c:x val="-5.8789764100285339E-3"/>
                  <c:y val="6.7545686413093581E-2"/>
                </c:manualLayout>
              </c:layout>
              <c:showVal val="1"/>
            </c:dLbl>
            <c:showVal val="1"/>
          </c:dLbls>
          <c:cat>
            <c:strRef>
              <c:f>Sheet4!$A$3:$A$16</c:f>
              <c:strCache>
                <c:ptCount val="14"/>
                <c:pt idx="0">
                  <c:v>คณะผลิตกรรมการเกษตร </c:v>
                </c:pt>
                <c:pt idx="1">
                  <c:v>คณะเทคโนโลยีการประมง</c:v>
                </c:pt>
                <c:pt idx="2">
                  <c:v>และเทคโนโลยี </c:v>
                </c:pt>
                <c:pt idx="3">
                  <c:v>คณะสถาปัตยกรรม</c:v>
                </c:pt>
                <c:pt idx="4">
                  <c:v>คณะวิศวกรรม</c:v>
                </c:pt>
                <c:pt idx="5">
                  <c:v>คณะวิทยาศาสตร์ </c:v>
                </c:pt>
                <c:pt idx="6">
                  <c:v>คณะบริหารธุรกิจ </c:v>
                </c:pt>
                <c:pt idx="7">
                  <c:v>คณะเศรษฐศาสตร์ </c:v>
                </c:pt>
                <c:pt idx="8">
                  <c:v>คณะพัฒนาการท่องเที่ยว </c:v>
                </c:pt>
                <c:pt idx="9">
                  <c:v>วิทยาลัยบริหารศาสตร์ </c:v>
                </c:pt>
                <c:pt idx="10">
                  <c:v>คณะสารสนเทศ </c:v>
                </c:pt>
                <c:pt idx="11">
                  <c:v>คณะศิลปศาสตร์ </c:v>
                </c:pt>
                <c:pt idx="12">
                  <c:v>แม่โจ้-แพร่ </c:v>
                </c:pt>
                <c:pt idx="13">
                  <c:v>แม่โจ้-ชุมพร </c:v>
                </c:pt>
              </c:strCache>
            </c:strRef>
          </c:cat>
          <c:val>
            <c:numRef>
              <c:f>Sheet4!$C$3:$C$16</c:f>
              <c:numCache>
                <c:formatCode>General</c:formatCode>
                <c:ptCount val="14"/>
                <c:pt idx="0">
                  <c:v>31.18</c:v>
                </c:pt>
                <c:pt idx="1">
                  <c:v>7.8199999999999985</c:v>
                </c:pt>
                <c:pt idx="2">
                  <c:v>13.78</c:v>
                </c:pt>
                <c:pt idx="3">
                  <c:v>5.8199999999999985</c:v>
                </c:pt>
                <c:pt idx="4">
                  <c:v>15.61</c:v>
                </c:pt>
                <c:pt idx="5">
                  <c:v>28.959999999999987</c:v>
                </c:pt>
                <c:pt idx="6">
                  <c:v>10.67</c:v>
                </c:pt>
                <c:pt idx="7">
                  <c:v>8.629999999999999</c:v>
                </c:pt>
                <c:pt idx="8">
                  <c:v>5.46</c:v>
                </c:pt>
                <c:pt idx="9">
                  <c:v>6.55</c:v>
                </c:pt>
                <c:pt idx="10">
                  <c:v>3.4099999999999997</c:v>
                </c:pt>
                <c:pt idx="11">
                  <c:v>13.25</c:v>
                </c:pt>
                <c:pt idx="12">
                  <c:v>21.54</c:v>
                </c:pt>
                <c:pt idx="13">
                  <c:v>12.860000000000008</c:v>
                </c:pt>
              </c:numCache>
            </c:numRef>
          </c:val>
        </c:ser>
        <c:dLbls>
          <c:showVal val="1"/>
        </c:dLbls>
        <c:shape val="box"/>
        <c:axId val="105083264"/>
        <c:axId val="105085184"/>
        <c:axId val="0"/>
      </c:bar3DChart>
      <c:catAx>
        <c:axId val="105083264"/>
        <c:scaling>
          <c:orientation val="minMax"/>
        </c:scaling>
        <c:axPos val="b"/>
        <c:majorTickMark val="none"/>
        <c:tickLblPos val="nextTo"/>
        <c:crossAx val="105085184"/>
        <c:crosses val="autoZero"/>
        <c:auto val="1"/>
        <c:lblAlgn val="ctr"/>
        <c:lblOffset val="100"/>
      </c:catAx>
      <c:valAx>
        <c:axId val="10508518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5083264"/>
        <c:crosses val="autoZero"/>
        <c:crossBetween val="between"/>
      </c:valAx>
    </c:plotArea>
    <c:legend>
      <c:legendPos val="t"/>
      <c:layout/>
    </c:legend>
    <c:plotVisOnly val="1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style val="40"/>
  <c:chart>
    <c:title>
      <c:tx>
        <c:rich>
          <a:bodyPr/>
          <a:lstStyle/>
          <a:p>
            <a:pPr>
              <a:defRPr/>
            </a:pPr>
            <a:r>
              <a:rPr lang="th-TH"/>
              <a:t>เปรียบเทียบจำนวนบุคลากร</a:t>
            </a:r>
            <a:r>
              <a:rPr lang="th-TH" baseline="0"/>
              <a:t> และนักศึกษา </a:t>
            </a:r>
          </a:p>
          <a:p>
            <a:pPr>
              <a:defRPr/>
            </a:pPr>
            <a:r>
              <a:rPr lang="en-US" baseline="0"/>
              <a:t>6  </a:t>
            </a:r>
            <a:r>
              <a:rPr lang="th-TH" baseline="0"/>
              <a:t>เดือนแรก  ปี </a:t>
            </a:r>
            <a:r>
              <a:rPr lang="en-US" baseline="0"/>
              <a:t> 2555</a:t>
            </a:r>
            <a:r>
              <a:rPr lang="th-TH" baseline="0"/>
              <a:t> และปี </a:t>
            </a:r>
            <a:r>
              <a:rPr lang="en-US" baseline="0"/>
              <a:t>2554 </a:t>
            </a:r>
            <a:endParaRPr lang="th-TH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Sheet4!$E$1:$E$2</c:f>
              <c:strCache>
                <c:ptCount val="1"/>
                <c:pt idx="0">
                  <c:v>จำนวนนักศึกษา  2555</c:v>
                </c:pt>
              </c:strCache>
            </c:strRef>
          </c:tx>
          <c:dLbls>
            <c:showVal val="1"/>
          </c:dLbls>
          <c:cat>
            <c:strRef>
              <c:f>Sheet4!$D$3:$D$16</c:f>
              <c:strCache>
                <c:ptCount val="14"/>
                <c:pt idx="0">
                  <c:v>คณะผลิตกรรมการเกษตร </c:v>
                </c:pt>
                <c:pt idx="1">
                  <c:v>คณะเทคโนโลยีการประมง</c:v>
                </c:pt>
                <c:pt idx="2">
                  <c:v>และเทคโนโลยี </c:v>
                </c:pt>
                <c:pt idx="3">
                  <c:v>คณะสถาปัตยกรรม</c:v>
                </c:pt>
                <c:pt idx="4">
                  <c:v>คณะวิศวกรรม</c:v>
                </c:pt>
                <c:pt idx="5">
                  <c:v>คณะวิทยาศาสตร์ </c:v>
                </c:pt>
                <c:pt idx="6">
                  <c:v>คณะบริหารธุรกิจ </c:v>
                </c:pt>
                <c:pt idx="7">
                  <c:v>คณะเศรษฐศาสตร์ </c:v>
                </c:pt>
                <c:pt idx="8">
                  <c:v>คณะพัฒนาการท่องเที่ยว </c:v>
                </c:pt>
                <c:pt idx="9">
                  <c:v>วิทยาลัยบริหารศาสตร์ </c:v>
                </c:pt>
                <c:pt idx="10">
                  <c:v>คณะสารสนเทศ </c:v>
                </c:pt>
                <c:pt idx="11">
                  <c:v>คณะศิลปศาสตร์ </c:v>
                </c:pt>
                <c:pt idx="12">
                  <c:v>แม่โจ้-แพร่ </c:v>
                </c:pt>
                <c:pt idx="13">
                  <c:v>แม่โจ้-ชุมพร </c:v>
                </c:pt>
              </c:strCache>
            </c:strRef>
          </c:cat>
          <c:val>
            <c:numRef>
              <c:f>Sheet4!$E$3:$E$16</c:f>
              <c:numCache>
                <c:formatCode>General</c:formatCode>
                <c:ptCount val="14"/>
                <c:pt idx="0" formatCode="#,##0">
                  <c:v>2686</c:v>
                </c:pt>
                <c:pt idx="1">
                  <c:v>519</c:v>
                </c:pt>
                <c:pt idx="2">
                  <c:v>702</c:v>
                </c:pt>
                <c:pt idx="3">
                  <c:v>389</c:v>
                </c:pt>
                <c:pt idx="4">
                  <c:v>940</c:v>
                </c:pt>
                <c:pt idx="5" formatCode="#,##0">
                  <c:v>1569</c:v>
                </c:pt>
                <c:pt idx="6" formatCode="#,##0">
                  <c:v>2533</c:v>
                </c:pt>
                <c:pt idx="7" formatCode="#,##0">
                  <c:v>1582</c:v>
                </c:pt>
                <c:pt idx="8">
                  <c:v>604</c:v>
                </c:pt>
                <c:pt idx="9">
                  <c:v>947</c:v>
                </c:pt>
                <c:pt idx="10">
                  <c:v>190</c:v>
                </c:pt>
                <c:pt idx="11">
                  <c:v>460</c:v>
                </c:pt>
                <c:pt idx="12" formatCode="#,##0">
                  <c:v>2176</c:v>
                </c:pt>
                <c:pt idx="13" formatCode="#,##0">
                  <c:v>2854</c:v>
                </c:pt>
              </c:numCache>
            </c:numRef>
          </c:val>
        </c:ser>
        <c:ser>
          <c:idx val="1"/>
          <c:order val="1"/>
          <c:tx>
            <c:strRef>
              <c:f>Sheet4!$F$1:$F$2</c:f>
              <c:strCache>
                <c:ptCount val="1"/>
                <c:pt idx="0">
                  <c:v>จำนวนนักศึกษา  2554</c:v>
                </c:pt>
              </c:strCache>
            </c:strRef>
          </c:tx>
          <c:dLbls>
            <c:showVal val="1"/>
          </c:dLbls>
          <c:cat>
            <c:strRef>
              <c:f>Sheet4!$D$3:$D$16</c:f>
              <c:strCache>
                <c:ptCount val="14"/>
                <c:pt idx="0">
                  <c:v>คณะผลิตกรรมการเกษตร </c:v>
                </c:pt>
                <c:pt idx="1">
                  <c:v>คณะเทคโนโลยีการประมง</c:v>
                </c:pt>
                <c:pt idx="2">
                  <c:v>และเทคโนโลยี </c:v>
                </c:pt>
                <c:pt idx="3">
                  <c:v>คณะสถาปัตยกรรม</c:v>
                </c:pt>
                <c:pt idx="4">
                  <c:v>คณะวิศวกรรม</c:v>
                </c:pt>
                <c:pt idx="5">
                  <c:v>คณะวิทยาศาสตร์ </c:v>
                </c:pt>
                <c:pt idx="6">
                  <c:v>คณะบริหารธุรกิจ </c:v>
                </c:pt>
                <c:pt idx="7">
                  <c:v>คณะเศรษฐศาสตร์ </c:v>
                </c:pt>
                <c:pt idx="8">
                  <c:v>คณะพัฒนาการท่องเที่ยว </c:v>
                </c:pt>
                <c:pt idx="9">
                  <c:v>วิทยาลัยบริหารศาสตร์ </c:v>
                </c:pt>
                <c:pt idx="10">
                  <c:v>คณะสารสนเทศ </c:v>
                </c:pt>
                <c:pt idx="11">
                  <c:v>คณะศิลปศาสตร์ </c:v>
                </c:pt>
                <c:pt idx="12">
                  <c:v>แม่โจ้-แพร่ </c:v>
                </c:pt>
                <c:pt idx="13">
                  <c:v>แม่โจ้-ชุมพร </c:v>
                </c:pt>
              </c:strCache>
            </c:strRef>
          </c:cat>
          <c:val>
            <c:numRef>
              <c:f>Sheet4!$F$3:$F$16</c:f>
              <c:numCache>
                <c:formatCode>General</c:formatCode>
                <c:ptCount val="14"/>
                <c:pt idx="0" formatCode="#,##0">
                  <c:v>2456</c:v>
                </c:pt>
                <c:pt idx="1">
                  <c:v>513</c:v>
                </c:pt>
                <c:pt idx="2">
                  <c:v>732</c:v>
                </c:pt>
                <c:pt idx="3">
                  <c:v>390</c:v>
                </c:pt>
                <c:pt idx="4" formatCode="#,##0">
                  <c:v>1023</c:v>
                </c:pt>
                <c:pt idx="5" formatCode="#,##0">
                  <c:v>1593</c:v>
                </c:pt>
                <c:pt idx="6" formatCode="#,##0">
                  <c:v>2651</c:v>
                </c:pt>
                <c:pt idx="7" formatCode="#,##0">
                  <c:v>1501</c:v>
                </c:pt>
                <c:pt idx="8">
                  <c:v>649</c:v>
                </c:pt>
                <c:pt idx="9">
                  <c:v>948</c:v>
                </c:pt>
                <c:pt idx="10">
                  <c:v>170</c:v>
                </c:pt>
                <c:pt idx="11">
                  <c:v>460</c:v>
                </c:pt>
                <c:pt idx="12" formatCode="#,##0">
                  <c:v>2198</c:v>
                </c:pt>
                <c:pt idx="13" formatCode="#,##0">
                  <c:v>2705</c:v>
                </c:pt>
              </c:numCache>
            </c:numRef>
          </c:val>
        </c:ser>
        <c:gapWidth val="0"/>
        <c:axId val="122281344"/>
        <c:axId val="122394112"/>
      </c:barChart>
      <c:lineChart>
        <c:grouping val="standard"/>
        <c:ser>
          <c:idx val="2"/>
          <c:order val="2"/>
          <c:tx>
            <c:strRef>
              <c:f>Sheet4!$G$1:$G$2</c:f>
              <c:strCache>
                <c:ptCount val="1"/>
                <c:pt idx="0">
                  <c:v>จำนวนบุคลากร  2555</c:v>
                </c:pt>
              </c:strCache>
            </c:strRef>
          </c:tx>
          <c:cat>
            <c:strRef>
              <c:f>Sheet4!$D$3:$D$16</c:f>
              <c:strCache>
                <c:ptCount val="14"/>
                <c:pt idx="0">
                  <c:v>คณะผลิตกรรมการเกษตร </c:v>
                </c:pt>
                <c:pt idx="1">
                  <c:v>คณะเทคโนโลยีการประมง</c:v>
                </c:pt>
                <c:pt idx="2">
                  <c:v>และเทคโนโลยี </c:v>
                </c:pt>
                <c:pt idx="3">
                  <c:v>คณะสถาปัตยกรรม</c:v>
                </c:pt>
                <c:pt idx="4">
                  <c:v>คณะวิศวกรรม</c:v>
                </c:pt>
                <c:pt idx="5">
                  <c:v>คณะวิทยาศาสตร์ </c:v>
                </c:pt>
                <c:pt idx="6">
                  <c:v>คณะบริหารธุรกิจ </c:v>
                </c:pt>
                <c:pt idx="7">
                  <c:v>คณะเศรษฐศาสตร์ </c:v>
                </c:pt>
                <c:pt idx="8">
                  <c:v>คณะพัฒนาการท่องเที่ยว </c:v>
                </c:pt>
                <c:pt idx="9">
                  <c:v>วิทยาลัยบริหารศาสตร์ </c:v>
                </c:pt>
                <c:pt idx="10">
                  <c:v>คณะสารสนเทศ </c:v>
                </c:pt>
                <c:pt idx="11">
                  <c:v>คณะศิลปศาสตร์ </c:v>
                </c:pt>
                <c:pt idx="12">
                  <c:v>แม่โจ้-แพร่ </c:v>
                </c:pt>
                <c:pt idx="13">
                  <c:v>แม่โจ้-ชุมพร </c:v>
                </c:pt>
              </c:strCache>
            </c:strRef>
          </c:cat>
          <c:val>
            <c:numRef>
              <c:f>Sheet4!$G$3:$G$16</c:f>
              <c:numCache>
                <c:formatCode>General</c:formatCode>
                <c:ptCount val="14"/>
                <c:pt idx="0">
                  <c:v>176</c:v>
                </c:pt>
                <c:pt idx="1">
                  <c:v>39</c:v>
                </c:pt>
                <c:pt idx="2">
                  <c:v>59</c:v>
                </c:pt>
                <c:pt idx="3">
                  <c:v>44</c:v>
                </c:pt>
                <c:pt idx="4">
                  <c:v>81</c:v>
                </c:pt>
                <c:pt idx="5">
                  <c:v>174</c:v>
                </c:pt>
                <c:pt idx="6">
                  <c:v>58</c:v>
                </c:pt>
                <c:pt idx="7">
                  <c:v>44</c:v>
                </c:pt>
                <c:pt idx="8">
                  <c:v>32</c:v>
                </c:pt>
                <c:pt idx="9">
                  <c:v>31</c:v>
                </c:pt>
                <c:pt idx="10">
                  <c:v>17</c:v>
                </c:pt>
                <c:pt idx="11">
                  <c:v>80</c:v>
                </c:pt>
                <c:pt idx="12">
                  <c:v>169</c:v>
                </c:pt>
                <c:pt idx="13">
                  <c:v>98</c:v>
                </c:pt>
              </c:numCache>
            </c:numRef>
          </c:val>
        </c:ser>
        <c:marker val="1"/>
        <c:axId val="122281344"/>
        <c:axId val="122394112"/>
      </c:lineChart>
      <c:lineChart>
        <c:grouping val="standard"/>
        <c:ser>
          <c:idx val="3"/>
          <c:order val="3"/>
          <c:tx>
            <c:strRef>
              <c:f>Sheet4!$H$1:$H$2</c:f>
              <c:strCache>
                <c:ptCount val="1"/>
                <c:pt idx="0">
                  <c:v>จำนวนบุคลากร  2554</c:v>
                </c:pt>
              </c:strCache>
            </c:strRef>
          </c:tx>
          <c:cat>
            <c:strRef>
              <c:f>Sheet4!$D$3:$D$16</c:f>
              <c:strCache>
                <c:ptCount val="14"/>
                <c:pt idx="0">
                  <c:v>คณะผลิตกรรมการเกษตร </c:v>
                </c:pt>
                <c:pt idx="1">
                  <c:v>คณะเทคโนโลยีการประมง</c:v>
                </c:pt>
                <c:pt idx="2">
                  <c:v>และเทคโนโลยี </c:v>
                </c:pt>
                <c:pt idx="3">
                  <c:v>คณะสถาปัตยกรรม</c:v>
                </c:pt>
                <c:pt idx="4">
                  <c:v>คณะวิศวกรรม</c:v>
                </c:pt>
                <c:pt idx="5">
                  <c:v>คณะวิทยาศาสตร์ </c:v>
                </c:pt>
                <c:pt idx="6">
                  <c:v>คณะบริหารธุรกิจ </c:v>
                </c:pt>
                <c:pt idx="7">
                  <c:v>คณะเศรษฐศาสตร์ </c:v>
                </c:pt>
                <c:pt idx="8">
                  <c:v>คณะพัฒนาการท่องเที่ยว </c:v>
                </c:pt>
                <c:pt idx="9">
                  <c:v>วิทยาลัยบริหารศาสตร์ </c:v>
                </c:pt>
                <c:pt idx="10">
                  <c:v>คณะสารสนเทศ </c:v>
                </c:pt>
                <c:pt idx="11">
                  <c:v>คณะศิลปศาสตร์ </c:v>
                </c:pt>
                <c:pt idx="12">
                  <c:v>แม่โจ้-แพร่ </c:v>
                </c:pt>
                <c:pt idx="13">
                  <c:v>แม่โจ้-ชุมพร </c:v>
                </c:pt>
              </c:strCache>
            </c:strRef>
          </c:cat>
          <c:val>
            <c:numRef>
              <c:f>Sheet4!$H$3:$H$16</c:f>
              <c:numCache>
                <c:formatCode>General</c:formatCode>
                <c:ptCount val="14"/>
                <c:pt idx="0">
                  <c:v>173</c:v>
                </c:pt>
                <c:pt idx="1">
                  <c:v>40</c:v>
                </c:pt>
                <c:pt idx="2">
                  <c:v>57</c:v>
                </c:pt>
                <c:pt idx="3">
                  <c:v>39</c:v>
                </c:pt>
                <c:pt idx="4">
                  <c:v>84</c:v>
                </c:pt>
                <c:pt idx="5">
                  <c:v>172</c:v>
                </c:pt>
                <c:pt idx="6">
                  <c:v>57</c:v>
                </c:pt>
                <c:pt idx="7">
                  <c:v>40</c:v>
                </c:pt>
                <c:pt idx="8">
                  <c:v>30</c:v>
                </c:pt>
                <c:pt idx="9">
                  <c:v>28</c:v>
                </c:pt>
                <c:pt idx="10">
                  <c:v>19</c:v>
                </c:pt>
                <c:pt idx="11">
                  <c:v>74</c:v>
                </c:pt>
                <c:pt idx="12">
                  <c:v>165</c:v>
                </c:pt>
                <c:pt idx="13">
                  <c:v>101</c:v>
                </c:pt>
              </c:numCache>
            </c:numRef>
          </c:val>
        </c:ser>
        <c:marker val="1"/>
        <c:axId val="124181504"/>
        <c:axId val="122396032"/>
      </c:lineChart>
      <c:catAx>
        <c:axId val="122281344"/>
        <c:scaling>
          <c:orientation val="minMax"/>
        </c:scaling>
        <c:axPos val="b"/>
        <c:title>
          <c:layout/>
        </c:title>
        <c:majorTickMark val="none"/>
        <c:tickLblPos val="nextTo"/>
        <c:crossAx val="122394112"/>
        <c:crosses val="autoZero"/>
        <c:auto val="1"/>
        <c:lblAlgn val="ctr"/>
        <c:lblOffset val="100"/>
      </c:catAx>
      <c:valAx>
        <c:axId val="122394112"/>
        <c:scaling>
          <c:orientation val="minMax"/>
        </c:scaling>
        <c:axPos val="l"/>
        <c:title>
          <c:layout/>
        </c:title>
        <c:numFmt formatCode="#,##0" sourceLinked="1"/>
        <c:tickLblPos val="nextTo"/>
        <c:crossAx val="122281344"/>
        <c:crosses val="autoZero"/>
        <c:crossBetween val="between"/>
      </c:valAx>
      <c:valAx>
        <c:axId val="122396032"/>
        <c:scaling>
          <c:orientation val="minMax"/>
        </c:scaling>
        <c:axPos val="r"/>
        <c:numFmt formatCode="General" sourceLinked="1"/>
        <c:tickLblPos val="nextTo"/>
        <c:crossAx val="124181504"/>
        <c:crosses val="max"/>
        <c:crossBetween val="between"/>
      </c:valAx>
      <c:catAx>
        <c:axId val="124181504"/>
        <c:scaling>
          <c:orientation val="minMax"/>
        </c:scaling>
        <c:delete val="1"/>
        <c:axPos val="b"/>
        <c:tickLblPos val="none"/>
        <c:crossAx val="122396032"/>
        <c:crosses val="autoZero"/>
        <c:auto val="1"/>
        <c:lblAlgn val="ctr"/>
        <c:lblOffset val="100"/>
      </c:catAx>
    </c:plotArea>
    <c:plotVisOnly val="1"/>
    <c:dispBlanksAs val="gap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plotArea>
      <c:layout/>
      <c:barChart>
        <c:barDir val="col"/>
        <c:grouping val="stacked"/>
        <c:ser>
          <c:idx val="0"/>
          <c:order val="0"/>
          <c:tx>
            <c:strRef>
              <c:f>รูปที่10!$E$1</c:f>
              <c:strCache>
                <c:ptCount val="1"/>
                <c:pt idx="0">
                  <c:v>งปม.ตรี</c:v>
                </c:pt>
              </c:strCache>
            </c:strRef>
          </c:tx>
          <c:cat>
            <c:strRef>
              <c:f>รูปที่10!$D$2:$D$21</c:f>
              <c:strCache>
                <c:ptCount val="20"/>
                <c:pt idx="0">
                  <c:v>1.1 คณะผลิตกรรมการเกษตร</c:v>
                </c:pt>
                <c:pt idx="1">
                  <c:v>1.2 คณะเทคโนโลยีการประมงและทรัพยากรทางน้ำ</c:v>
                </c:pt>
                <c:pt idx="2">
                  <c:v>1.3 คณะสัตวศาสตร์และเทคโนโลยี</c:v>
                </c:pt>
                <c:pt idx="3">
                  <c:v>1.4 มหาวิทยาลัยแม่โจ้-แพร่ เฉลิมพระเกียรติ</c:v>
                </c:pt>
                <c:pt idx="4">
                  <c:v>1.5 มหาวิทยาลัยแม่โจ้-ชุมพร</c:v>
                </c:pt>
                <c:pt idx="5">
                  <c:v>1.6 วิทยาลัยบริหารศาสตร์</c:v>
                </c:pt>
                <c:pt idx="6">
                  <c:v>2.1 คณะสถาปัตยกรรมศาสตร์และการออกแบบสิ่งแวดล้อม</c:v>
                </c:pt>
                <c:pt idx="7">
                  <c:v>3.1 คณะวิศวกรรมและอุตสาหกรรมเกษตร</c:v>
                </c:pt>
                <c:pt idx="8">
                  <c:v>4.1 คณะวิทยาศาสตร์</c:v>
                </c:pt>
                <c:pt idx="9">
                  <c:v>4.2 มหาวิทยาลัยแม่โจ้-แพร่ เฉลิมพระเกียรติ</c:v>
                </c:pt>
                <c:pt idx="10">
                  <c:v>5.1 คณะบริหารธุรกิจ</c:v>
                </c:pt>
                <c:pt idx="11">
                  <c:v>5.2 คณะเศรษฐศาสตร์</c:v>
                </c:pt>
                <c:pt idx="12">
                  <c:v>5.3 คณะพัฒนาการท่องเที่ยว</c:v>
                </c:pt>
                <c:pt idx="13">
                  <c:v>5.4 มหาวิทยาลัยแม่โจ้-แพร่ เฉลิมพระเกียรติ</c:v>
                </c:pt>
                <c:pt idx="14">
                  <c:v>5.5 มหาวิทยาลัยแม่โจ้-ชุมพร</c:v>
                </c:pt>
                <c:pt idx="15">
                  <c:v>6.1 วิทยาลัยบริหารศาสตร์</c:v>
                </c:pt>
                <c:pt idx="16">
                  <c:v>6.2 คณะสารสนเทศและการสื่อสาร</c:v>
                </c:pt>
                <c:pt idx="17">
                  <c:v>6.3 มหาวิทยาลัยแม่โจ้-แพร่ เฉลิมพระเกียรติ</c:v>
                </c:pt>
                <c:pt idx="18">
                  <c:v>6.4 มหาวิทยาลัยแม่โจ้-ชุมพร</c:v>
                </c:pt>
                <c:pt idx="19">
                  <c:v>6.5 คณะศิลปศาสตร์</c:v>
                </c:pt>
              </c:strCache>
            </c:strRef>
          </c:cat>
          <c:val>
            <c:numRef>
              <c:f>รูปที่10!$E$2:$E$21</c:f>
              <c:numCache>
                <c:formatCode>General</c:formatCode>
                <c:ptCount val="20"/>
                <c:pt idx="0">
                  <c:v>34.404938088536866</c:v>
                </c:pt>
                <c:pt idx="1">
                  <c:v>7.6913153034103985</c:v>
                </c:pt>
                <c:pt idx="2">
                  <c:v>12.10449108698006</c:v>
                </c:pt>
                <c:pt idx="3">
                  <c:v>9.314029702500001</c:v>
                </c:pt>
                <c:pt idx="4">
                  <c:v>4.6689828933333342</c:v>
                </c:pt>
                <c:pt idx="5">
                  <c:v>0</c:v>
                </c:pt>
                <c:pt idx="6">
                  <c:v>6.7297406100000003</c:v>
                </c:pt>
                <c:pt idx="7">
                  <c:v>17.283857500106386</c:v>
                </c:pt>
                <c:pt idx="8">
                  <c:v>25.616112148985614</c:v>
                </c:pt>
                <c:pt idx="9">
                  <c:v>6.9839076824999999</c:v>
                </c:pt>
                <c:pt idx="10">
                  <c:v>9.4514427388591091</c:v>
                </c:pt>
                <c:pt idx="11">
                  <c:v>7.2936364215423524</c:v>
                </c:pt>
                <c:pt idx="12">
                  <c:v>3.183771745629159</c:v>
                </c:pt>
                <c:pt idx="13">
                  <c:v>5.9520028624999846</c:v>
                </c:pt>
                <c:pt idx="14">
                  <c:v>1.828446043333334</c:v>
                </c:pt>
                <c:pt idx="15">
                  <c:v>4.6258596509397858</c:v>
                </c:pt>
                <c:pt idx="16">
                  <c:v>3.0341500224210542</c:v>
                </c:pt>
                <c:pt idx="17">
                  <c:v>3.7177821825000001</c:v>
                </c:pt>
                <c:pt idx="18">
                  <c:v>1.092668043333334</c:v>
                </c:pt>
                <c:pt idx="19">
                  <c:v>1.6012706264700041</c:v>
                </c:pt>
              </c:numCache>
            </c:numRef>
          </c:val>
        </c:ser>
        <c:ser>
          <c:idx val="1"/>
          <c:order val="1"/>
          <c:tx>
            <c:strRef>
              <c:f>รูปที่10!$F$1</c:f>
              <c:strCache>
                <c:ptCount val="1"/>
                <c:pt idx="0">
                  <c:v>รด.ตรี</c:v>
                </c:pt>
              </c:strCache>
            </c:strRef>
          </c:tx>
          <c:cat>
            <c:strRef>
              <c:f>รูปที่10!$D$2:$D$21</c:f>
              <c:strCache>
                <c:ptCount val="20"/>
                <c:pt idx="0">
                  <c:v>1.1 คณะผลิตกรรมการเกษตร</c:v>
                </c:pt>
                <c:pt idx="1">
                  <c:v>1.2 คณะเทคโนโลยีการประมงและทรัพยากรทางน้ำ</c:v>
                </c:pt>
                <c:pt idx="2">
                  <c:v>1.3 คณะสัตวศาสตร์และเทคโนโลยี</c:v>
                </c:pt>
                <c:pt idx="3">
                  <c:v>1.4 มหาวิทยาลัยแม่โจ้-แพร่ เฉลิมพระเกียรติ</c:v>
                </c:pt>
                <c:pt idx="4">
                  <c:v>1.5 มหาวิทยาลัยแม่โจ้-ชุมพร</c:v>
                </c:pt>
                <c:pt idx="5">
                  <c:v>1.6 วิทยาลัยบริหารศาสตร์</c:v>
                </c:pt>
                <c:pt idx="6">
                  <c:v>2.1 คณะสถาปัตยกรรมศาสตร์และการออกแบบสิ่งแวดล้อม</c:v>
                </c:pt>
                <c:pt idx="7">
                  <c:v>3.1 คณะวิศวกรรมและอุตสาหกรรมเกษตร</c:v>
                </c:pt>
                <c:pt idx="8">
                  <c:v>4.1 คณะวิทยาศาสตร์</c:v>
                </c:pt>
                <c:pt idx="9">
                  <c:v>4.2 มหาวิทยาลัยแม่โจ้-แพร่ เฉลิมพระเกียรติ</c:v>
                </c:pt>
                <c:pt idx="10">
                  <c:v>5.1 คณะบริหารธุรกิจ</c:v>
                </c:pt>
                <c:pt idx="11">
                  <c:v>5.2 คณะเศรษฐศาสตร์</c:v>
                </c:pt>
                <c:pt idx="12">
                  <c:v>5.3 คณะพัฒนาการท่องเที่ยว</c:v>
                </c:pt>
                <c:pt idx="13">
                  <c:v>5.4 มหาวิทยาลัยแม่โจ้-แพร่ เฉลิมพระเกียรติ</c:v>
                </c:pt>
                <c:pt idx="14">
                  <c:v>5.5 มหาวิทยาลัยแม่โจ้-ชุมพร</c:v>
                </c:pt>
                <c:pt idx="15">
                  <c:v>6.1 วิทยาลัยบริหารศาสตร์</c:v>
                </c:pt>
                <c:pt idx="16">
                  <c:v>6.2 คณะสารสนเทศและการสื่อสาร</c:v>
                </c:pt>
                <c:pt idx="17">
                  <c:v>6.3 มหาวิทยาลัยแม่โจ้-แพร่ เฉลิมพระเกียรติ</c:v>
                </c:pt>
                <c:pt idx="18">
                  <c:v>6.4 มหาวิทยาลัยแม่โจ้-ชุมพร</c:v>
                </c:pt>
                <c:pt idx="19">
                  <c:v>6.5 คณะศิลปศาสตร์</c:v>
                </c:pt>
              </c:strCache>
            </c:strRef>
          </c:cat>
          <c:val>
            <c:numRef>
              <c:f>รูปที่10!$F$2:$F$21</c:f>
              <c:numCache>
                <c:formatCode>General</c:formatCode>
                <c:ptCount val="20"/>
                <c:pt idx="0">
                  <c:v>6.1370457944787784</c:v>
                </c:pt>
                <c:pt idx="1">
                  <c:v>1.5358300803853513</c:v>
                </c:pt>
                <c:pt idx="2">
                  <c:v>2.5962749777207978</c:v>
                </c:pt>
                <c:pt idx="3">
                  <c:v>1.8440009775000001</c:v>
                </c:pt>
                <c:pt idx="4">
                  <c:v>1.8769754633333389</c:v>
                </c:pt>
                <c:pt idx="5">
                  <c:v>0</c:v>
                </c:pt>
                <c:pt idx="6">
                  <c:v>0.5035740899999972</c:v>
                </c:pt>
                <c:pt idx="7">
                  <c:v>2.3303369089361712</c:v>
                </c:pt>
                <c:pt idx="8">
                  <c:v>3.3875481486952848</c:v>
                </c:pt>
                <c:pt idx="9">
                  <c:v>1.6419334774999939</c:v>
                </c:pt>
                <c:pt idx="10">
                  <c:v>3.1142235242953022</c:v>
                </c:pt>
                <c:pt idx="11">
                  <c:v>2.2854705009481666</c:v>
                </c:pt>
                <c:pt idx="12">
                  <c:v>0.96989515880794697</c:v>
                </c:pt>
                <c:pt idx="13">
                  <c:v>2.1720084774999977</c:v>
                </c:pt>
                <c:pt idx="14">
                  <c:v>4.0946564933333534</c:v>
                </c:pt>
                <c:pt idx="15">
                  <c:v>3.1523003272228087</c:v>
                </c:pt>
                <c:pt idx="16">
                  <c:v>0.66207025252632123</c:v>
                </c:pt>
                <c:pt idx="17">
                  <c:v>1.6115899775000002</c:v>
                </c:pt>
                <c:pt idx="18">
                  <c:v>5.6976474433333424</c:v>
                </c:pt>
                <c:pt idx="19">
                  <c:v>0.65706768741880184</c:v>
                </c:pt>
              </c:numCache>
            </c:numRef>
          </c:val>
        </c:ser>
        <c:ser>
          <c:idx val="2"/>
          <c:order val="2"/>
          <c:tx>
            <c:strRef>
              <c:f>รูปที่10!$G$1</c:f>
              <c:strCache>
                <c:ptCount val="1"/>
                <c:pt idx="0">
                  <c:v>งปม.โท-เอก</c:v>
                </c:pt>
              </c:strCache>
            </c:strRef>
          </c:tx>
          <c:cat>
            <c:strRef>
              <c:f>รูปที่10!$D$2:$D$21</c:f>
              <c:strCache>
                <c:ptCount val="20"/>
                <c:pt idx="0">
                  <c:v>1.1 คณะผลิตกรรมการเกษตร</c:v>
                </c:pt>
                <c:pt idx="1">
                  <c:v>1.2 คณะเทคโนโลยีการประมงและทรัพยากรทางน้ำ</c:v>
                </c:pt>
                <c:pt idx="2">
                  <c:v>1.3 คณะสัตวศาสตร์และเทคโนโลยี</c:v>
                </c:pt>
                <c:pt idx="3">
                  <c:v>1.4 มหาวิทยาลัยแม่โจ้-แพร่ เฉลิมพระเกียรติ</c:v>
                </c:pt>
                <c:pt idx="4">
                  <c:v>1.5 มหาวิทยาลัยแม่โจ้-ชุมพร</c:v>
                </c:pt>
                <c:pt idx="5">
                  <c:v>1.6 วิทยาลัยบริหารศาสตร์</c:v>
                </c:pt>
                <c:pt idx="6">
                  <c:v>2.1 คณะสถาปัตยกรรมศาสตร์และการออกแบบสิ่งแวดล้อม</c:v>
                </c:pt>
                <c:pt idx="7">
                  <c:v>3.1 คณะวิศวกรรมและอุตสาหกรรมเกษตร</c:v>
                </c:pt>
                <c:pt idx="8">
                  <c:v>4.1 คณะวิทยาศาสตร์</c:v>
                </c:pt>
                <c:pt idx="9">
                  <c:v>4.2 มหาวิทยาลัยแม่โจ้-แพร่ เฉลิมพระเกียรติ</c:v>
                </c:pt>
                <c:pt idx="10">
                  <c:v>5.1 คณะบริหารธุรกิจ</c:v>
                </c:pt>
                <c:pt idx="11">
                  <c:v>5.2 คณะเศรษฐศาสตร์</c:v>
                </c:pt>
                <c:pt idx="12">
                  <c:v>5.3 คณะพัฒนาการท่องเที่ยว</c:v>
                </c:pt>
                <c:pt idx="13">
                  <c:v>5.4 มหาวิทยาลัยแม่โจ้-แพร่ เฉลิมพระเกียรติ</c:v>
                </c:pt>
                <c:pt idx="14">
                  <c:v>5.5 มหาวิทยาลัยแม่โจ้-ชุมพร</c:v>
                </c:pt>
                <c:pt idx="15">
                  <c:v>6.1 วิทยาลัยบริหารศาสตร์</c:v>
                </c:pt>
                <c:pt idx="16">
                  <c:v>6.2 คณะสารสนเทศและการสื่อสาร</c:v>
                </c:pt>
                <c:pt idx="17">
                  <c:v>6.3 มหาวิทยาลัยแม่โจ้-แพร่ เฉลิมพระเกียรติ</c:v>
                </c:pt>
                <c:pt idx="18">
                  <c:v>6.4 มหาวิทยาลัยแม่โจ้-ชุมพร</c:v>
                </c:pt>
                <c:pt idx="19">
                  <c:v>6.5 คณะศิลปศาสตร์</c:v>
                </c:pt>
              </c:strCache>
            </c:strRef>
          </c:cat>
          <c:val>
            <c:numRef>
              <c:f>รูปที่10!$G$2:$G$21</c:f>
              <c:numCache>
                <c:formatCode>General</c:formatCode>
                <c:ptCount val="20"/>
                <c:pt idx="0">
                  <c:v>0.62505340146314559</c:v>
                </c:pt>
                <c:pt idx="1">
                  <c:v>5.4492676589595772E-2</c:v>
                </c:pt>
                <c:pt idx="2">
                  <c:v>1.822931673019937</c:v>
                </c:pt>
                <c:pt idx="6">
                  <c:v>0.86706800000000062</c:v>
                </c:pt>
                <c:pt idx="7">
                  <c:v>3.4356531798935972</c:v>
                </c:pt>
                <c:pt idx="8">
                  <c:v>1.1816156814423899</c:v>
                </c:pt>
                <c:pt idx="10">
                  <c:v>1.6025875411409458</c:v>
                </c:pt>
                <c:pt idx="11">
                  <c:v>1.9207662084576478</c:v>
                </c:pt>
                <c:pt idx="12">
                  <c:v>0.40515216437086315</c:v>
                </c:pt>
                <c:pt idx="15">
                  <c:v>1.683209659060185</c:v>
                </c:pt>
                <c:pt idx="16">
                  <c:v>1.5464916675789424</c:v>
                </c:pt>
                <c:pt idx="19">
                  <c:v>0.38088508308384694</c:v>
                </c:pt>
              </c:numCache>
            </c:numRef>
          </c:val>
        </c:ser>
        <c:ser>
          <c:idx val="3"/>
          <c:order val="3"/>
          <c:tx>
            <c:strRef>
              <c:f>รูปที่10!$H$1</c:f>
              <c:strCache>
                <c:ptCount val="1"/>
                <c:pt idx="0">
                  <c:v>รด.โท-เอก</c:v>
                </c:pt>
              </c:strCache>
            </c:strRef>
          </c:tx>
          <c:cat>
            <c:strRef>
              <c:f>รูปที่10!$D$2:$D$21</c:f>
              <c:strCache>
                <c:ptCount val="20"/>
                <c:pt idx="0">
                  <c:v>1.1 คณะผลิตกรรมการเกษตร</c:v>
                </c:pt>
                <c:pt idx="1">
                  <c:v>1.2 คณะเทคโนโลยีการประมงและทรัพยากรทางน้ำ</c:v>
                </c:pt>
                <c:pt idx="2">
                  <c:v>1.3 คณะสัตวศาสตร์และเทคโนโลยี</c:v>
                </c:pt>
                <c:pt idx="3">
                  <c:v>1.4 มหาวิทยาลัยแม่โจ้-แพร่ เฉลิมพระเกียรติ</c:v>
                </c:pt>
                <c:pt idx="4">
                  <c:v>1.5 มหาวิทยาลัยแม่โจ้-ชุมพร</c:v>
                </c:pt>
                <c:pt idx="5">
                  <c:v>1.6 วิทยาลัยบริหารศาสตร์</c:v>
                </c:pt>
                <c:pt idx="6">
                  <c:v>2.1 คณะสถาปัตยกรรมศาสตร์และการออกแบบสิ่งแวดล้อม</c:v>
                </c:pt>
                <c:pt idx="7">
                  <c:v>3.1 คณะวิศวกรรมและอุตสาหกรรมเกษตร</c:v>
                </c:pt>
                <c:pt idx="8">
                  <c:v>4.1 คณะวิทยาศาสตร์</c:v>
                </c:pt>
                <c:pt idx="9">
                  <c:v>4.2 มหาวิทยาลัยแม่โจ้-แพร่ เฉลิมพระเกียรติ</c:v>
                </c:pt>
                <c:pt idx="10">
                  <c:v>5.1 คณะบริหารธุรกิจ</c:v>
                </c:pt>
                <c:pt idx="11">
                  <c:v>5.2 คณะเศรษฐศาสตร์</c:v>
                </c:pt>
                <c:pt idx="12">
                  <c:v>5.3 คณะพัฒนาการท่องเที่ยว</c:v>
                </c:pt>
                <c:pt idx="13">
                  <c:v>5.4 มหาวิทยาลัยแม่โจ้-แพร่ เฉลิมพระเกียรติ</c:v>
                </c:pt>
                <c:pt idx="14">
                  <c:v>5.5 มหาวิทยาลัยแม่โจ้-ชุมพร</c:v>
                </c:pt>
                <c:pt idx="15">
                  <c:v>6.1 วิทยาลัยบริหารศาสตร์</c:v>
                </c:pt>
                <c:pt idx="16">
                  <c:v>6.2 คณะสารสนเทศและการสื่อสาร</c:v>
                </c:pt>
                <c:pt idx="17">
                  <c:v>6.3 มหาวิทยาลัยแม่โจ้-แพร่ เฉลิมพระเกียรติ</c:v>
                </c:pt>
                <c:pt idx="18">
                  <c:v>6.4 มหาวิทยาลัยแม่โจ้-ชุมพร</c:v>
                </c:pt>
                <c:pt idx="19">
                  <c:v>6.5 คณะศิลปศาสตร์</c:v>
                </c:pt>
              </c:strCache>
            </c:strRef>
          </c:cat>
          <c:val>
            <c:numRef>
              <c:f>รูปที่10!$H$2:$H$21</c:f>
              <c:numCache>
                <c:formatCode>General</c:formatCode>
                <c:ptCount val="20"/>
                <c:pt idx="0">
                  <c:v>0.53747530552122058</c:v>
                </c:pt>
                <c:pt idx="1">
                  <c:v>2.769264961464369E-2</c:v>
                </c:pt>
                <c:pt idx="2">
                  <c:v>0.16297948227920292</c:v>
                </c:pt>
                <c:pt idx="6">
                  <c:v>0.12162500000000052</c:v>
                </c:pt>
                <c:pt idx="7">
                  <c:v>4.2793121063829924E-2</c:v>
                </c:pt>
                <c:pt idx="8">
                  <c:v>0.20103935330271541</c:v>
                </c:pt>
                <c:pt idx="10">
                  <c:v>0.18845591570469841</c:v>
                </c:pt>
                <c:pt idx="11">
                  <c:v>5.6075969051833117E-2</c:v>
                </c:pt>
                <c:pt idx="12">
                  <c:v>0.54165762119205296</c:v>
                </c:pt>
                <c:pt idx="15">
                  <c:v>1.0705682927771827</c:v>
                </c:pt>
                <c:pt idx="16">
                  <c:v>0.44222741747368421</c:v>
                </c:pt>
                <c:pt idx="19">
                  <c:v>0.12099946699931999</c:v>
                </c:pt>
              </c:numCache>
            </c:numRef>
          </c:val>
        </c:ser>
        <c:overlap val="100"/>
        <c:axId val="89514368"/>
        <c:axId val="89515904"/>
      </c:barChart>
      <c:catAx>
        <c:axId val="89514368"/>
        <c:scaling>
          <c:orientation val="minMax"/>
        </c:scaling>
        <c:axPos val="b"/>
        <c:tickLblPos val="nextTo"/>
        <c:crossAx val="89515904"/>
        <c:crosses val="autoZero"/>
        <c:auto val="1"/>
        <c:lblAlgn val="ctr"/>
        <c:lblOffset val="100"/>
      </c:catAx>
      <c:valAx>
        <c:axId val="89515904"/>
        <c:scaling>
          <c:orientation val="minMax"/>
        </c:scaling>
        <c:axPos val="l"/>
        <c:majorGridlines/>
        <c:numFmt formatCode="General" sourceLinked="1"/>
        <c:tickLblPos val="nextTo"/>
        <c:crossAx val="8951436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style val="35"/>
  <c:chart>
    <c:title>
      <c:tx>
        <c:rich>
          <a:bodyPr/>
          <a:lstStyle/>
          <a:p>
            <a:pPr>
              <a:defRPr/>
            </a:pPr>
            <a:r>
              <a:rPr lang="th-TH"/>
              <a:t>เปรียบเทียบค่าใช้จ่ายหน่วยงานสนับสนุน   </a:t>
            </a:r>
            <a:r>
              <a:rPr lang="en-US"/>
              <a:t>6 </a:t>
            </a:r>
            <a:r>
              <a:rPr lang="th-TH"/>
              <a:t>เดือน แรก ปี  </a:t>
            </a:r>
            <a:r>
              <a:rPr lang="en-US"/>
              <a:t>2555 2554</a:t>
            </a:r>
            <a:endParaRPr lang="th-TH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Sheet5!$B$2</c:f>
              <c:strCache>
                <c:ptCount val="1"/>
                <c:pt idx="0">
                  <c:v>2555</c:v>
                </c:pt>
              </c:strCache>
            </c:strRef>
          </c:tx>
          <c:cat>
            <c:strRef>
              <c:f>Sheet5!$A$3:$A$19</c:f>
              <c:strCache>
                <c:ptCount val="17"/>
                <c:pt idx="0">
                  <c:v>1. สำนักห้องสมุด </c:v>
                </c:pt>
                <c:pt idx="1">
                  <c:v>2. สำนักบริหารและพัฒนาวิชาการ </c:v>
                </c:pt>
                <c:pt idx="2">
                  <c:v>3. กองกิจการนักศึกษา </c:v>
                </c:pt>
                <c:pt idx="3">
                  <c:v>4. กองแนะแนว สหกิจศึกษาและศิษย์เก่าฯ </c:v>
                </c:pt>
                <c:pt idx="4">
                  <c:v>5. ศูนย์เทคโนโลยีสารสนเทศ </c:v>
                </c:pt>
                <c:pt idx="5">
                  <c:v>6. กองกลาง </c:v>
                </c:pt>
                <c:pt idx="6">
                  <c:v>7. สำนักงานสภามหาวิทยาลัย </c:v>
                </c:pt>
                <c:pt idx="7">
                  <c:v>8. กองวิเทศสัมพันธ์ </c:v>
                </c:pt>
                <c:pt idx="8">
                  <c:v>9. สนง.คุณภาพและมาตรฐานการศึกษา </c:v>
                </c:pt>
                <c:pt idx="9">
                  <c:v>10.กองคลัง </c:v>
                </c:pt>
                <c:pt idx="10">
                  <c:v>11.กองแผนงาน </c:v>
                </c:pt>
                <c:pt idx="11">
                  <c:v>12.สำนักงานตรวจสอบภายใน </c:v>
                </c:pt>
                <c:pt idx="12">
                  <c:v>13.กองการเจ้าหน้าที่ </c:v>
                </c:pt>
                <c:pt idx="13">
                  <c:v>14.กองอาคารและสถานที่ </c:v>
                </c:pt>
                <c:pt idx="14">
                  <c:v>15.กองสวัสดิการ </c:v>
                </c:pt>
                <c:pt idx="15">
                  <c:v>16.คณะศิลปศาสตร์ </c:v>
                </c:pt>
                <c:pt idx="16">
                  <c:v>17.คณะวิทยาศาสตร์ </c:v>
                </c:pt>
              </c:strCache>
            </c:strRef>
          </c:cat>
          <c:val>
            <c:numRef>
              <c:f>Sheet5!$B$3:$B$19</c:f>
              <c:numCache>
                <c:formatCode>General</c:formatCode>
                <c:ptCount val="17"/>
                <c:pt idx="0">
                  <c:v>7.73</c:v>
                </c:pt>
                <c:pt idx="1">
                  <c:v>7.51</c:v>
                </c:pt>
                <c:pt idx="2">
                  <c:v>13.5</c:v>
                </c:pt>
                <c:pt idx="3">
                  <c:v>2.8699999999999997</c:v>
                </c:pt>
                <c:pt idx="4">
                  <c:v>22.979999999999986</c:v>
                </c:pt>
                <c:pt idx="5">
                  <c:v>29.57</c:v>
                </c:pt>
                <c:pt idx="6">
                  <c:v>0.89</c:v>
                </c:pt>
                <c:pt idx="7">
                  <c:v>1.43</c:v>
                </c:pt>
                <c:pt idx="8">
                  <c:v>1.07</c:v>
                </c:pt>
                <c:pt idx="9">
                  <c:v>6.39</c:v>
                </c:pt>
                <c:pt idx="10">
                  <c:v>2.8</c:v>
                </c:pt>
                <c:pt idx="11">
                  <c:v>1.1200000000000001</c:v>
                </c:pt>
                <c:pt idx="12">
                  <c:v>3.8899999999999997</c:v>
                </c:pt>
                <c:pt idx="13">
                  <c:v>12.32</c:v>
                </c:pt>
                <c:pt idx="14">
                  <c:v>12.870000000000006</c:v>
                </c:pt>
                <c:pt idx="15">
                  <c:v>17.79</c:v>
                </c:pt>
                <c:pt idx="16">
                  <c:v>10.09</c:v>
                </c:pt>
              </c:numCache>
            </c:numRef>
          </c:val>
        </c:ser>
        <c:ser>
          <c:idx val="1"/>
          <c:order val="1"/>
          <c:tx>
            <c:strRef>
              <c:f>Sheet5!$C$2</c:f>
              <c:strCache>
                <c:ptCount val="1"/>
                <c:pt idx="0">
                  <c:v>2554</c:v>
                </c:pt>
              </c:strCache>
            </c:strRef>
          </c:tx>
          <c:cat>
            <c:strRef>
              <c:f>Sheet5!$A$3:$A$19</c:f>
              <c:strCache>
                <c:ptCount val="17"/>
                <c:pt idx="0">
                  <c:v>1. สำนักห้องสมุด </c:v>
                </c:pt>
                <c:pt idx="1">
                  <c:v>2. สำนักบริหารและพัฒนาวิชาการ </c:v>
                </c:pt>
                <c:pt idx="2">
                  <c:v>3. กองกิจการนักศึกษา </c:v>
                </c:pt>
                <c:pt idx="3">
                  <c:v>4. กองแนะแนว สหกิจศึกษาและศิษย์เก่าฯ </c:v>
                </c:pt>
                <c:pt idx="4">
                  <c:v>5. ศูนย์เทคโนโลยีสารสนเทศ </c:v>
                </c:pt>
                <c:pt idx="5">
                  <c:v>6. กองกลาง </c:v>
                </c:pt>
                <c:pt idx="6">
                  <c:v>7. สำนักงานสภามหาวิทยาลัย </c:v>
                </c:pt>
                <c:pt idx="7">
                  <c:v>8. กองวิเทศสัมพันธ์ </c:v>
                </c:pt>
                <c:pt idx="8">
                  <c:v>9. สนง.คุณภาพและมาตรฐานการศึกษา </c:v>
                </c:pt>
                <c:pt idx="9">
                  <c:v>10.กองคลัง </c:v>
                </c:pt>
                <c:pt idx="10">
                  <c:v>11.กองแผนงาน </c:v>
                </c:pt>
                <c:pt idx="11">
                  <c:v>12.สำนักงานตรวจสอบภายใน </c:v>
                </c:pt>
                <c:pt idx="12">
                  <c:v>13.กองการเจ้าหน้าที่ </c:v>
                </c:pt>
                <c:pt idx="13">
                  <c:v>14.กองอาคารและสถานที่ </c:v>
                </c:pt>
                <c:pt idx="14">
                  <c:v>15.กองสวัสดิการ </c:v>
                </c:pt>
                <c:pt idx="15">
                  <c:v>16.คณะศิลปศาสตร์ </c:v>
                </c:pt>
                <c:pt idx="16">
                  <c:v>17.คณะวิทยาศาสตร์ </c:v>
                </c:pt>
              </c:strCache>
            </c:strRef>
          </c:cat>
          <c:val>
            <c:numRef>
              <c:f>Sheet5!$C$3:$C$19</c:f>
              <c:numCache>
                <c:formatCode>General</c:formatCode>
                <c:ptCount val="17"/>
                <c:pt idx="0">
                  <c:v>7.94</c:v>
                </c:pt>
                <c:pt idx="1">
                  <c:v>7.44</c:v>
                </c:pt>
                <c:pt idx="2">
                  <c:v>15.79</c:v>
                </c:pt>
                <c:pt idx="3">
                  <c:v>2.59</c:v>
                </c:pt>
                <c:pt idx="4">
                  <c:v>17.91</c:v>
                </c:pt>
                <c:pt idx="5">
                  <c:v>11.01</c:v>
                </c:pt>
                <c:pt idx="6">
                  <c:v>0</c:v>
                </c:pt>
                <c:pt idx="7">
                  <c:v>1.1200000000000001</c:v>
                </c:pt>
                <c:pt idx="8">
                  <c:v>1.1599999999999988</c:v>
                </c:pt>
                <c:pt idx="9">
                  <c:v>26.74</c:v>
                </c:pt>
                <c:pt idx="10">
                  <c:v>3.36</c:v>
                </c:pt>
                <c:pt idx="11">
                  <c:v>1.08</c:v>
                </c:pt>
                <c:pt idx="12">
                  <c:v>3.71</c:v>
                </c:pt>
                <c:pt idx="13">
                  <c:v>14.51</c:v>
                </c:pt>
                <c:pt idx="14">
                  <c:v>13.58</c:v>
                </c:pt>
                <c:pt idx="15">
                  <c:v>10.26</c:v>
                </c:pt>
                <c:pt idx="16">
                  <c:v>13.76</c:v>
                </c:pt>
              </c:numCache>
            </c:numRef>
          </c:val>
        </c:ser>
        <c:axId val="89557632"/>
        <c:axId val="89563520"/>
      </c:barChart>
      <c:lineChart>
        <c:grouping val="standard"/>
        <c:ser>
          <c:idx val="2"/>
          <c:order val="2"/>
          <c:tx>
            <c:strRef>
              <c:f>Sheet5!$D$2</c:f>
              <c:strCache>
                <c:ptCount val="1"/>
                <c:pt idx="0">
                  <c:v>ร้อยละ </c:v>
                </c:pt>
              </c:strCache>
            </c:strRef>
          </c:tx>
          <c:cat>
            <c:strRef>
              <c:f>Sheet5!$A$3:$A$19</c:f>
              <c:strCache>
                <c:ptCount val="17"/>
                <c:pt idx="0">
                  <c:v>1. สำนักห้องสมุด </c:v>
                </c:pt>
                <c:pt idx="1">
                  <c:v>2. สำนักบริหารและพัฒนาวิชาการ </c:v>
                </c:pt>
                <c:pt idx="2">
                  <c:v>3. กองกิจการนักศึกษา </c:v>
                </c:pt>
                <c:pt idx="3">
                  <c:v>4. กองแนะแนว สหกิจศึกษาและศิษย์เก่าฯ </c:v>
                </c:pt>
                <c:pt idx="4">
                  <c:v>5. ศูนย์เทคโนโลยีสารสนเทศ </c:v>
                </c:pt>
                <c:pt idx="5">
                  <c:v>6. กองกลาง </c:v>
                </c:pt>
                <c:pt idx="6">
                  <c:v>7. สำนักงานสภามหาวิทยาลัย </c:v>
                </c:pt>
                <c:pt idx="7">
                  <c:v>8. กองวิเทศสัมพันธ์ </c:v>
                </c:pt>
                <c:pt idx="8">
                  <c:v>9. สนง.คุณภาพและมาตรฐานการศึกษา </c:v>
                </c:pt>
                <c:pt idx="9">
                  <c:v>10.กองคลัง </c:v>
                </c:pt>
                <c:pt idx="10">
                  <c:v>11.กองแผนงาน </c:v>
                </c:pt>
                <c:pt idx="11">
                  <c:v>12.สำนักงานตรวจสอบภายใน </c:v>
                </c:pt>
                <c:pt idx="12">
                  <c:v>13.กองการเจ้าหน้าที่ </c:v>
                </c:pt>
                <c:pt idx="13">
                  <c:v>14.กองอาคารและสถานที่ </c:v>
                </c:pt>
                <c:pt idx="14">
                  <c:v>15.กองสวัสดิการ </c:v>
                </c:pt>
                <c:pt idx="15">
                  <c:v>16.คณะศิลปศาสตร์ </c:v>
                </c:pt>
                <c:pt idx="16">
                  <c:v>17.คณะวิทยาศาสตร์ </c:v>
                </c:pt>
              </c:strCache>
            </c:strRef>
          </c:cat>
          <c:val>
            <c:numRef>
              <c:f>Sheet5!$D$3:$D$19</c:f>
              <c:numCache>
                <c:formatCode>General</c:formatCode>
                <c:ptCount val="17"/>
                <c:pt idx="0">
                  <c:v>-2.65</c:v>
                </c:pt>
                <c:pt idx="1">
                  <c:v>0.88</c:v>
                </c:pt>
                <c:pt idx="2">
                  <c:v>-14.5</c:v>
                </c:pt>
                <c:pt idx="3">
                  <c:v>11.07</c:v>
                </c:pt>
                <c:pt idx="4">
                  <c:v>28.310000000000016</c:v>
                </c:pt>
                <c:pt idx="5">
                  <c:v>168.43</c:v>
                </c:pt>
                <c:pt idx="6">
                  <c:v>100</c:v>
                </c:pt>
                <c:pt idx="7">
                  <c:v>27.830000000000005</c:v>
                </c:pt>
                <c:pt idx="8">
                  <c:v>-7.6199999999999966</c:v>
                </c:pt>
                <c:pt idx="9">
                  <c:v>-76.099999999999994</c:v>
                </c:pt>
                <c:pt idx="10">
                  <c:v>-16.809999999999999</c:v>
                </c:pt>
                <c:pt idx="11">
                  <c:v>3.68</c:v>
                </c:pt>
                <c:pt idx="12">
                  <c:v>4.8499999999999996</c:v>
                </c:pt>
                <c:pt idx="13">
                  <c:v>-15.11</c:v>
                </c:pt>
                <c:pt idx="14">
                  <c:v>-5.24</c:v>
                </c:pt>
                <c:pt idx="15">
                  <c:v>73.36</c:v>
                </c:pt>
                <c:pt idx="16">
                  <c:v>-26.66</c:v>
                </c:pt>
              </c:numCache>
            </c:numRef>
          </c:val>
        </c:ser>
        <c:marker val="1"/>
        <c:axId val="89571328"/>
        <c:axId val="89565440"/>
      </c:lineChart>
      <c:catAx>
        <c:axId val="89557632"/>
        <c:scaling>
          <c:orientation val="minMax"/>
        </c:scaling>
        <c:axPos val="b"/>
        <c:majorTickMark val="none"/>
        <c:tickLblPos val="nextTo"/>
        <c:crossAx val="89563520"/>
        <c:crosses val="autoZero"/>
        <c:auto val="1"/>
        <c:lblAlgn val="ctr"/>
        <c:lblOffset val="100"/>
      </c:catAx>
      <c:valAx>
        <c:axId val="89563520"/>
        <c:scaling>
          <c:orientation val="minMax"/>
        </c:scaling>
        <c:axPos val="l"/>
        <c:majorGridlines/>
        <c:title>
          <c:layout/>
        </c:title>
        <c:numFmt formatCode="General" sourceLinked="1"/>
        <c:majorTickMark val="none"/>
        <c:tickLblPos val="nextTo"/>
        <c:crossAx val="89557632"/>
        <c:crosses val="autoZero"/>
        <c:crossBetween val="between"/>
      </c:valAx>
      <c:valAx>
        <c:axId val="89565440"/>
        <c:scaling>
          <c:orientation val="minMax"/>
        </c:scaling>
        <c:axPos val="r"/>
        <c:numFmt formatCode="General" sourceLinked="1"/>
        <c:tickLblPos val="nextTo"/>
        <c:crossAx val="89571328"/>
        <c:crosses val="max"/>
        <c:crossBetween val="between"/>
      </c:valAx>
      <c:catAx>
        <c:axId val="89571328"/>
        <c:scaling>
          <c:orientation val="minMax"/>
        </c:scaling>
        <c:delete val="1"/>
        <c:axPos val="b"/>
        <c:tickLblPos val="none"/>
        <c:crossAx val="89565440"/>
        <c:crosses val="autoZero"/>
        <c:auto val="1"/>
        <c:lblAlgn val="ctr"/>
        <c:lblOffset val="100"/>
      </c:cat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autoTitleDeleted val="1"/>
    <c:plotArea>
      <c:layout>
        <c:manualLayout>
          <c:layoutTarget val="inner"/>
          <c:xMode val="edge"/>
          <c:yMode val="edge"/>
          <c:x val="8.0161881397098858E-2"/>
          <c:y val="3.3676220865108346E-2"/>
          <c:w val="0.81930316360054589"/>
          <c:h val="0.59652208388364913"/>
        </c:manualLayout>
      </c:layout>
      <c:barChart>
        <c:barDir val="col"/>
        <c:grouping val="clustered"/>
        <c:ser>
          <c:idx val="0"/>
          <c:order val="0"/>
          <c:tx>
            <c:strRef>
              <c:f>Sheet3!$B$2</c:f>
              <c:strCache>
                <c:ptCount val="1"/>
                <c:pt idx="0">
                  <c:v>ต้นทุนรวม 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Sheet3!$A$3:$A$22</c:f>
              <c:strCache>
                <c:ptCount val="20"/>
                <c:pt idx="0">
                  <c:v>กิจกรรมการบริการห้องสมุด </c:v>
                </c:pt>
                <c:pt idx="1">
                  <c:v>กิจกรรมการบริการการศึกษา </c:v>
                </c:pt>
                <c:pt idx="2">
                  <c:v>กิจกรรมด้านกิจการนักศึกษา </c:v>
                </c:pt>
                <c:pt idx="3">
                  <c:v>กิจกรรมการบริการสารสนเทศ </c:v>
                </c:pt>
                <c:pt idx="4">
                  <c:v>กิจกรรมการบริหาร </c:v>
                </c:pt>
                <c:pt idx="5">
                  <c:v>กิจกรรมการประกันคุณภาพการศึกษา </c:v>
                </c:pt>
                <c:pt idx="6">
                  <c:v>กิจกรรมการใช้จ่ายเงิน </c:v>
                </c:pt>
                <c:pt idx="7">
                  <c:v>กิจกรรมการวางแผนและงบประมาณ </c:v>
                </c:pt>
                <c:pt idx="8">
                  <c:v>กิจกรรมการตรวจสอบภายใน </c:v>
                </c:pt>
                <c:pt idx="9">
                  <c:v>กิจกรรมการบริหารงานบุคคล </c:v>
                </c:pt>
                <c:pt idx="10">
                  <c:v>กิจกรรมการบริหารงานบุคคล </c:v>
                </c:pt>
                <c:pt idx="11">
                  <c:v>    - กิจกรรมการดูแลการก่อสร้าง </c:v>
                </c:pt>
                <c:pt idx="12">
                  <c:v>    - กิจกรรมการดูแลอาคารและสถานที่ </c:v>
                </c:pt>
                <c:pt idx="13">
                  <c:v>กิจกรรมการดูแลสวัสดิการภายในมหาวิทยาลัย </c:v>
                </c:pt>
                <c:pt idx="14">
                  <c:v>    - กิจกรรมการใช้ไฟฟ้า </c:v>
                </c:pt>
                <c:pt idx="15">
                  <c:v>    - กิจกรรมการให้บริการไฟฟ้า </c:v>
                </c:pt>
                <c:pt idx="16">
                  <c:v>    - กิจกรรมการให้บริการด้านการประปา </c:v>
                </c:pt>
                <c:pt idx="17">
                  <c:v>    - กิจกรรมการให้บริการยานพาหนะและซ่อมบำรุง </c:v>
                </c:pt>
                <c:pt idx="18">
                  <c:v>    - คณะศิลปศาสตร์ </c:v>
                </c:pt>
                <c:pt idx="19">
                  <c:v>    - คณะวิทยาศาสตร์ </c:v>
                </c:pt>
              </c:strCache>
            </c:strRef>
          </c:cat>
          <c:val>
            <c:numRef>
              <c:f>Sheet3!$B$3:$B$22</c:f>
              <c:numCache>
                <c:formatCode>General</c:formatCode>
                <c:ptCount val="20"/>
                <c:pt idx="0">
                  <c:v>7.73</c:v>
                </c:pt>
                <c:pt idx="1">
                  <c:v>7.51</c:v>
                </c:pt>
                <c:pt idx="2">
                  <c:v>16.37</c:v>
                </c:pt>
                <c:pt idx="3">
                  <c:v>22.98</c:v>
                </c:pt>
                <c:pt idx="4">
                  <c:v>20.059999999999999</c:v>
                </c:pt>
                <c:pt idx="5">
                  <c:v>1.07</c:v>
                </c:pt>
                <c:pt idx="6">
                  <c:v>6.39</c:v>
                </c:pt>
                <c:pt idx="7">
                  <c:v>2.8</c:v>
                </c:pt>
                <c:pt idx="8">
                  <c:v>1.1200000000000001</c:v>
                </c:pt>
                <c:pt idx="9">
                  <c:v>3.89</c:v>
                </c:pt>
                <c:pt idx="10">
                  <c:v>3.89</c:v>
                </c:pt>
                <c:pt idx="11">
                  <c:v>6.16</c:v>
                </c:pt>
                <c:pt idx="12">
                  <c:v>6.16</c:v>
                </c:pt>
                <c:pt idx="13">
                  <c:v>0</c:v>
                </c:pt>
                <c:pt idx="14">
                  <c:v>11.83</c:v>
                </c:pt>
                <c:pt idx="15">
                  <c:v>4</c:v>
                </c:pt>
                <c:pt idx="16">
                  <c:v>5.09</c:v>
                </c:pt>
                <c:pt idx="17">
                  <c:v>3.78</c:v>
                </c:pt>
                <c:pt idx="18">
                  <c:v>17.73</c:v>
                </c:pt>
                <c:pt idx="19">
                  <c:v>10.07</c:v>
                </c:pt>
              </c:numCache>
            </c:numRef>
          </c:val>
        </c:ser>
        <c:axId val="46078208"/>
        <c:axId val="46505344"/>
      </c:barChart>
      <c:lineChart>
        <c:grouping val="standard"/>
        <c:ser>
          <c:idx val="1"/>
          <c:order val="1"/>
          <c:tx>
            <c:strRef>
              <c:f>Sheet3!$C$2</c:f>
              <c:strCache>
                <c:ptCount val="1"/>
                <c:pt idx="0">
                  <c:v>ต้นทุนต่อหน่วย (บาท) </c:v>
                </c:pt>
              </c:strCache>
            </c:strRef>
          </c:tx>
          <c:cat>
            <c:strRef>
              <c:f>Sheet3!$A$3:$A$22</c:f>
              <c:strCache>
                <c:ptCount val="20"/>
                <c:pt idx="0">
                  <c:v>กิจกรรมการบริการห้องสมุด </c:v>
                </c:pt>
                <c:pt idx="1">
                  <c:v>กิจกรรมการบริการการศึกษา </c:v>
                </c:pt>
                <c:pt idx="2">
                  <c:v>กิจกรรมด้านกิจการนักศึกษา </c:v>
                </c:pt>
                <c:pt idx="3">
                  <c:v>กิจกรรมการบริการสารสนเทศ </c:v>
                </c:pt>
                <c:pt idx="4">
                  <c:v>กิจกรรมการบริหาร </c:v>
                </c:pt>
                <c:pt idx="5">
                  <c:v>กิจกรรมการประกันคุณภาพการศึกษา </c:v>
                </c:pt>
                <c:pt idx="6">
                  <c:v>กิจกรรมการใช้จ่ายเงิน </c:v>
                </c:pt>
                <c:pt idx="7">
                  <c:v>กิจกรรมการวางแผนและงบประมาณ </c:v>
                </c:pt>
                <c:pt idx="8">
                  <c:v>กิจกรรมการตรวจสอบภายใน </c:v>
                </c:pt>
                <c:pt idx="9">
                  <c:v>กิจกรรมการบริหารงานบุคคล </c:v>
                </c:pt>
                <c:pt idx="10">
                  <c:v>กิจกรรมการบริหารงานบุคคล </c:v>
                </c:pt>
                <c:pt idx="11">
                  <c:v>    - กิจกรรมการดูแลการก่อสร้าง </c:v>
                </c:pt>
                <c:pt idx="12">
                  <c:v>    - กิจกรรมการดูแลอาคารและสถานที่ </c:v>
                </c:pt>
                <c:pt idx="13">
                  <c:v>กิจกรรมการดูแลสวัสดิการภายในมหาวิทยาลัย </c:v>
                </c:pt>
                <c:pt idx="14">
                  <c:v>    - กิจกรรมการใช้ไฟฟ้า </c:v>
                </c:pt>
                <c:pt idx="15">
                  <c:v>    - กิจกรรมการให้บริการไฟฟ้า </c:v>
                </c:pt>
                <c:pt idx="16">
                  <c:v>    - กิจกรรมการให้บริการด้านการประปา </c:v>
                </c:pt>
                <c:pt idx="17">
                  <c:v>    - กิจกรรมการให้บริการยานพาหนะและซ่อมบำรุง </c:v>
                </c:pt>
                <c:pt idx="18">
                  <c:v>    - คณะศิลปศาสตร์ </c:v>
                </c:pt>
                <c:pt idx="19">
                  <c:v>    - คณะวิทยาศาสตร์ </c:v>
                </c:pt>
              </c:strCache>
            </c:strRef>
          </c:cat>
          <c:val>
            <c:numRef>
              <c:f>Sheet3!$C$3:$C$22</c:f>
              <c:numCache>
                <c:formatCode>General</c:formatCode>
                <c:ptCount val="20"/>
                <c:pt idx="0">
                  <c:v>412.67</c:v>
                </c:pt>
                <c:pt idx="1">
                  <c:v>442.63</c:v>
                </c:pt>
                <c:pt idx="2">
                  <c:v>902.93</c:v>
                </c:pt>
                <c:pt idx="3" formatCode="#,##0.00">
                  <c:v>1162.1099999999999</c:v>
                </c:pt>
                <c:pt idx="4" formatCode="#,##0.00">
                  <c:v>1114545</c:v>
                </c:pt>
                <c:pt idx="5" formatCode="#,##0.00">
                  <c:v>59457.67</c:v>
                </c:pt>
                <c:pt idx="6">
                  <c:v>746.3</c:v>
                </c:pt>
                <c:pt idx="7" formatCode="#,##0.00">
                  <c:v>155429.70000000001</c:v>
                </c:pt>
                <c:pt idx="8" formatCode="#,##0.00">
                  <c:v>62068.28</c:v>
                </c:pt>
                <c:pt idx="9" formatCode="#,##0.00">
                  <c:v>2367.39</c:v>
                </c:pt>
                <c:pt idx="10" formatCode="#,##0.00">
                  <c:v>2367.39</c:v>
                </c:pt>
                <c:pt idx="11" formatCode="#,##0.00">
                  <c:v>342160</c:v>
                </c:pt>
                <c:pt idx="12">
                  <c:v>311.39999999999998</c:v>
                </c:pt>
                <c:pt idx="14">
                  <c:v>24.77</c:v>
                </c:pt>
                <c:pt idx="15">
                  <c:v>8.3800000000000008</c:v>
                </c:pt>
                <c:pt idx="16">
                  <c:v>257.20999999999998</c:v>
                </c:pt>
                <c:pt idx="17" formatCode="#,##0.00">
                  <c:v>252196.4</c:v>
                </c:pt>
                <c:pt idx="18" formatCode="#,##0.00">
                  <c:v>1062.1400000000001</c:v>
                </c:pt>
                <c:pt idx="19" formatCode="#,##0.00">
                  <c:v>1258.52</c:v>
                </c:pt>
              </c:numCache>
            </c:numRef>
          </c:val>
        </c:ser>
        <c:marker val="1"/>
        <c:axId val="84071936"/>
        <c:axId val="81644544"/>
      </c:lineChart>
      <c:catAx>
        <c:axId val="46078208"/>
        <c:scaling>
          <c:orientation val="minMax"/>
        </c:scaling>
        <c:axPos val="b"/>
        <c:tickLblPos val="nextTo"/>
        <c:crossAx val="46505344"/>
        <c:crosses val="autoZero"/>
        <c:auto val="1"/>
        <c:lblAlgn val="ctr"/>
        <c:lblOffset val="100"/>
      </c:catAx>
      <c:valAx>
        <c:axId val="46505344"/>
        <c:scaling>
          <c:orientation val="minMax"/>
        </c:scaling>
        <c:axPos val="l"/>
        <c:majorGridlines/>
        <c:numFmt formatCode="General" sourceLinked="1"/>
        <c:tickLblPos val="nextTo"/>
        <c:crossAx val="46078208"/>
        <c:crosses val="autoZero"/>
        <c:crossBetween val="between"/>
      </c:valAx>
      <c:valAx>
        <c:axId val="81644544"/>
        <c:scaling>
          <c:orientation val="minMax"/>
        </c:scaling>
        <c:axPos val="r"/>
        <c:numFmt formatCode="General" sourceLinked="1"/>
        <c:tickLblPos val="nextTo"/>
        <c:crossAx val="84071936"/>
        <c:crosses val="max"/>
        <c:crossBetween val="between"/>
      </c:valAx>
      <c:catAx>
        <c:axId val="84071936"/>
        <c:scaling>
          <c:orientation val="minMax"/>
        </c:scaling>
        <c:delete val="1"/>
        <c:axPos val="b"/>
        <c:tickLblPos val="none"/>
        <c:crossAx val="81644544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62638054976048174"/>
          <c:y val="6.9033362869268838E-2"/>
          <c:w val="0.14207888506176086"/>
          <c:h val="0.1096983752050996"/>
        </c:manualLayout>
      </c:layout>
    </c:legend>
    <c:plotVisOnly val="1"/>
    <c:dispBlanksAs val="gap"/>
  </c:chart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รูปที่13!$E$2</c:f>
              <c:strCache>
                <c:ptCount val="1"/>
                <c:pt idx="0">
                  <c:v>ค่าใช้จ่ายกิจกรรมหลัก</c:v>
                </c:pt>
              </c:strCache>
            </c:strRef>
          </c:tx>
          <c:cat>
            <c:strRef>
              <c:f>รูปที่13!$A$3:$D$28</c:f>
              <c:strCache>
                <c:ptCount val="26"/>
                <c:pt idx="0">
                  <c:v>1.1 คณะผลิตกรรมการเกษตร</c:v>
                </c:pt>
                <c:pt idx="1">
                  <c:v>1.2 คณะเทคโนโลยีการประมงและทรัพยากรทางน้ำ</c:v>
                </c:pt>
                <c:pt idx="2">
                  <c:v>1.3 คณะสัตวศาสตร์และเทคโนโลยี</c:v>
                </c:pt>
                <c:pt idx="3">
                  <c:v>1.4 มหาวิทยาลัยแม่โจ้-แพร่ เฉลิมพระเกียรติ</c:v>
                </c:pt>
                <c:pt idx="4">
                  <c:v>1.5 มหาวิทยาลัยแม่โจ้-ชุมพร</c:v>
                </c:pt>
                <c:pt idx="5">
                  <c:v>1.6 วิทยาลัยบริหารศาสตร์</c:v>
                </c:pt>
                <c:pt idx="6">
                  <c:v>2.1 คณะสถาปัตยกรรมศาสตร์และการออกแบบสิ่งแวดล้อม</c:v>
                </c:pt>
                <c:pt idx="7">
                  <c:v>3.1 คณะวิศวกรรมและอุตสาหกรรมเกษตร</c:v>
                </c:pt>
                <c:pt idx="8">
                  <c:v>4.1 คณะวิทยาศาสตร์</c:v>
                </c:pt>
                <c:pt idx="9">
                  <c:v>4.2 มหาวิทยาลัยแม่โจ้-แพร่ เฉลิมพระเกียรติ</c:v>
                </c:pt>
                <c:pt idx="10">
                  <c:v>5.1 คณะบริหารธุรกิจ</c:v>
                </c:pt>
                <c:pt idx="11">
                  <c:v>5.2 คณะเศรษฐศาสตร์</c:v>
                </c:pt>
                <c:pt idx="12">
                  <c:v>5.3 คณะพัฒนาการท่องเที่ยว</c:v>
                </c:pt>
                <c:pt idx="13">
                  <c:v>5.4 มหาวิทยาลัยแม่โจ้-แพร่ เฉลิมพระเกียรติ</c:v>
                </c:pt>
                <c:pt idx="14">
                  <c:v>5.5 มหาวิทยาลัยแม่โจ้-ชุมพร</c:v>
                </c:pt>
                <c:pt idx="15">
                  <c:v>6.1 วิทยาลัยบริหารศาสตร์</c:v>
                </c:pt>
                <c:pt idx="16">
                  <c:v>6.2 คณะสารสนเทศและการสื่อสาร</c:v>
                </c:pt>
                <c:pt idx="17">
                  <c:v>6.3 มหาวิทยาลัยแม่โจ้-แพร่ เฉลิมพระเกียรติ</c:v>
                </c:pt>
                <c:pt idx="18">
                  <c:v>6.4 มหาวิทยาลัยแม่โจ้-ชุมพร</c:v>
                </c:pt>
                <c:pt idx="19">
                  <c:v>6.5 คณะศิลปศาสตร์</c:v>
                </c:pt>
                <c:pt idx="20">
                  <c:v>1. โครงการพัฒนาบริเวณที่ประทับพระตำหนักดอยตุงฯ</c:v>
                </c:pt>
                <c:pt idx="21">
                  <c:v>2. สำนักงานกิจการพิเศษ(โครงการคืนชีวิตกล้วยไม้ไทยสู่ไพรพฤกษ์)</c:v>
                </c:pt>
                <c:pt idx="22">
                  <c:v>3. กองกลาง</c:v>
                </c:pt>
                <c:pt idx="23">
                  <c:v>1. ศูนย์ศิลปวัฒนธรรม</c:v>
                </c:pt>
                <c:pt idx="24">
                  <c:v>1. สำนักวิจัยและส่งเสริมวิชาการการเกษตร</c:v>
                </c:pt>
                <c:pt idx="25">
                  <c:v>2. กองคลัง</c:v>
                </c:pt>
              </c:strCache>
            </c:strRef>
          </c:cat>
          <c:val>
            <c:numRef>
              <c:f>รูปที่13!$E$3:$E$28</c:f>
              <c:numCache>
                <c:formatCode>_-* #,##0.00_-;\-* #,##0.00_-;_-* "-"??_-;_-@_-</c:formatCode>
                <c:ptCount val="26"/>
                <c:pt idx="0">
                  <c:v>41.704512590000164</c:v>
                </c:pt>
                <c:pt idx="1">
                  <c:v>9.3093307100000047</c:v>
                </c:pt>
                <c:pt idx="2">
                  <c:v>16.686677220000004</c:v>
                </c:pt>
                <c:pt idx="3">
                  <c:v>11.158030680000001</c:v>
                </c:pt>
                <c:pt idx="4">
                  <c:v>6.5459583566666675</c:v>
                </c:pt>
                <c:pt idx="5">
                  <c:v>0</c:v>
                </c:pt>
                <c:pt idx="6">
                  <c:v>8.2220076999999989</c:v>
                </c:pt>
                <c:pt idx="7">
                  <c:v>23.092640709999898</c:v>
                </c:pt>
                <c:pt idx="8">
                  <c:v>30.386315332425905</c:v>
                </c:pt>
                <c:pt idx="9">
                  <c:v>8.6258411600000002</c:v>
                </c:pt>
                <c:pt idx="10">
                  <c:v>14.356709720000024</c:v>
                </c:pt>
                <c:pt idx="11">
                  <c:v>11.555949100000024</c:v>
                </c:pt>
                <c:pt idx="12">
                  <c:v>5.1004766900000007</c:v>
                </c:pt>
                <c:pt idx="13">
                  <c:v>8.1240113399999991</c:v>
                </c:pt>
                <c:pt idx="14">
                  <c:v>5.9231025366666668</c:v>
                </c:pt>
                <c:pt idx="15">
                  <c:v>10.53193793</c:v>
                </c:pt>
                <c:pt idx="16">
                  <c:v>5.6849393599999658</c:v>
                </c:pt>
                <c:pt idx="17">
                  <c:v>5.3293721600000001</c:v>
                </c:pt>
                <c:pt idx="18">
                  <c:v>6.7903154866666684</c:v>
                </c:pt>
                <c:pt idx="19">
                  <c:v>2.7602228639719755</c:v>
                </c:pt>
                <c:pt idx="20">
                  <c:v>3.4248000000000001E-2</c:v>
                </c:pt>
                <c:pt idx="21">
                  <c:v>1.1719979199999999</c:v>
                </c:pt>
                <c:pt idx="22">
                  <c:v>0</c:v>
                </c:pt>
                <c:pt idx="23">
                  <c:v>2.9388712899999998</c:v>
                </c:pt>
                <c:pt idx="24">
                  <c:v>72.473526089999993</c:v>
                </c:pt>
                <c:pt idx="25">
                  <c:v>0</c:v>
                </c:pt>
              </c:numCache>
            </c:numRef>
          </c:val>
        </c:ser>
        <c:ser>
          <c:idx val="1"/>
          <c:order val="1"/>
          <c:tx>
            <c:strRef>
              <c:f>รูปที่13!$F$2</c:f>
              <c:strCache>
                <c:ptCount val="1"/>
              </c:strCache>
            </c:strRef>
          </c:tx>
          <c:cat>
            <c:strRef>
              <c:f>รูปที่13!$A$3:$D$28</c:f>
              <c:strCache>
                <c:ptCount val="26"/>
                <c:pt idx="0">
                  <c:v>1.1 คณะผลิตกรรมการเกษตร</c:v>
                </c:pt>
                <c:pt idx="1">
                  <c:v>1.2 คณะเทคโนโลยีการประมงและทรัพยากรทางน้ำ</c:v>
                </c:pt>
                <c:pt idx="2">
                  <c:v>1.3 คณะสัตวศาสตร์และเทคโนโลยี</c:v>
                </c:pt>
                <c:pt idx="3">
                  <c:v>1.4 มหาวิทยาลัยแม่โจ้-แพร่ เฉลิมพระเกียรติ</c:v>
                </c:pt>
                <c:pt idx="4">
                  <c:v>1.5 มหาวิทยาลัยแม่โจ้-ชุมพร</c:v>
                </c:pt>
                <c:pt idx="5">
                  <c:v>1.6 วิทยาลัยบริหารศาสตร์</c:v>
                </c:pt>
                <c:pt idx="6">
                  <c:v>2.1 คณะสถาปัตยกรรมศาสตร์และการออกแบบสิ่งแวดล้อม</c:v>
                </c:pt>
                <c:pt idx="7">
                  <c:v>3.1 คณะวิศวกรรมและอุตสาหกรรมเกษตร</c:v>
                </c:pt>
                <c:pt idx="8">
                  <c:v>4.1 คณะวิทยาศาสตร์</c:v>
                </c:pt>
                <c:pt idx="9">
                  <c:v>4.2 มหาวิทยาลัยแม่โจ้-แพร่ เฉลิมพระเกียรติ</c:v>
                </c:pt>
                <c:pt idx="10">
                  <c:v>5.1 คณะบริหารธุรกิจ</c:v>
                </c:pt>
                <c:pt idx="11">
                  <c:v>5.2 คณะเศรษฐศาสตร์</c:v>
                </c:pt>
                <c:pt idx="12">
                  <c:v>5.3 คณะพัฒนาการท่องเที่ยว</c:v>
                </c:pt>
                <c:pt idx="13">
                  <c:v>5.4 มหาวิทยาลัยแม่โจ้-แพร่ เฉลิมพระเกียรติ</c:v>
                </c:pt>
                <c:pt idx="14">
                  <c:v>5.5 มหาวิทยาลัยแม่โจ้-ชุมพร</c:v>
                </c:pt>
                <c:pt idx="15">
                  <c:v>6.1 วิทยาลัยบริหารศาสตร์</c:v>
                </c:pt>
                <c:pt idx="16">
                  <c:v>6.2 คณะสารสนเทศและการสื่อสาร</c:v>
                </c:pt>
                <c:pt idx="17">
                  <c:v>6.3 มหาวิทยาลัยแม่โจ้-แพร่ เฉลิมพระเกียรติ</c:v>
                </c:pt>
                <c:pt idx="18">
                  <c:v>6.4 มหาวิทยาลัยแม่โจ้-ชุมพร</c:v>
                </c:pt>
                <c:pt idx="19">
                  <c:v>6.5 คณะศิลปศาสตร์</c:v>
                </c:pt>
                <c:pt idx="20">
                  <c:v>1. โครงการพัฒนาบริเวณที่ประทับพระตำหนักดอยตุงฯ</c:v>
                </c:pt>
                <c:pt idx="21">
                  <c:v>2. สำนักงานกิจการพิเศษ(โครงการคืนชีวิตกล้วยไม้ไทยสู่ไพรพฤกษ์)</c:v>
                </c:pt>
                <c:pt idx="22">
                  <c:v>3. กองกลาง</c:v>
                </c:pt>
                <c:pt idx="23">
                  <c:v>1. ศูนย์ศิลปวัฒนธรรม</c:v>
                </c:pt>
                <c:pt idx="24">
                  <c:v>1. สำนักวิจัยและส่งเสริมวิชาการการเกษตร</c:v>
                </c:pt>
                <c:pt idx="25">
                  <c:v>2. กองคลัง</c:v>
                </c:pt>
              </c:strCache>
            </c:strRef>
          </c:cat>
          <c:val>
            <c:numRef>
              <c:f>รูปที่13!$F$3:$F$28</c:f>
            </c:numRef>
          </c:val>
        </c:ser>
        <c:ser>
          <c:idx val="2"/>
          <c:order val="2"/>
          <c:tx>
            <c:strRef>
              <c:f>รูปที่13!$G$2</c:f>
              <c:strCache>
                <c:ptCount val="1"/>
              </c:strCache>
            </c:strRef>
          </c:tx>
          <c:cat>
            <c:strRef>
              <c:f>รูปที่13!$A$3:$D$28</c:f>
              <c:strCache>
                <c:ptCount val="26"/>
                <c:pt idx="0">
                  <c:v>1.1 คณะผลิตกรรมการเกษตร</c:v>
                </c:pt>
                <c:pt idx="1">
                  <c:v>1.2 คณะเทคโนโลยีการประมงและทรัพยากรทางน้ำ</c:v>
                </c:pt>
                <c:pt idx="2">
                  <c:v>1.3 คณะสัตวศาสตร์และเทคโนโลยี</c:v>
                </c:pt>
                <c:pt idx="3">
                  <c:v>1.4 มหาวิทยาลัยแม่โจ้-แพร่ เฉลิมพระเกียรติ</c:v>
                </c:pt>
                <c:pt idx="4">
                  <c:v>1.5 มหาวิทยาลัยแม่โจ้-ชุมพร</c:v>
                </c:pt>
                <c:pt idx="5">
                  <c:v>1.6 วิทยาลัยบริหารศาสตร์</c:v>
                </c:pt>
                <c:pt idx="6">
                  <c:v>2.1 คณะสถาปัตยกรรมศาสตร์และการออกแบบสิ่งแวดล้อม</c:v>
                </c:pt>
                <c:pt idx="7">
                  <c:v>3.1 คณะวิศวกรรมและอุตสาหกรรมเกษตร</c:v>
                </c:pt>
                <c:pt idx="8">
                  <c:v>4.1 คณะวิทยาศาสตร์</c:v>
                </c:pt>
                <c:pt idx="9">
                  <c:v>4.2 มหาวิทยาลัยแม่โจ้-แพร่ เฉลิมพระเกียรติ</c:v>
                </c:pt>
                <c:pt idx="10">
                  <c:v>5.1 คณะบริหารธุรกิจ</c:v>
                </c:pt>
                <c:pt idx="11">
                  <c:v>5.2 คณะเศรษฐศาสตร์</c:v>
                </c:pt>
                <c:pt idx="12">
                  <c:v>5.3 คณะพัฒนาการท่องเที่ยว</c:v>
                </c:pt>
                <c:pt idx="13">
                  <c:v>5.4 มหาวิทยาลัยแม่โจ้-แพร่ เฉลิมพระเกียรติ</c:v>
                </c:pt>
                <c:pt idx="14">
                  <c:v>5.5 มหาวิทยาลัยแม่โจ้-ชุมพร</c:v>
                </c:pt>
                <c:pt idx="15">
                  <c:v>6.1 วิทยาลัยบริหารศาสตร์</c:v>
                </c:pt>
                <c:pt idx="16">
                  <c:v>6.2 คณะสารสนเทศและการสื่อสาร</c:v>
                </c:pt>
                <c:pt idx="17">
                  <c:v>6.3 มหาวิทยาลัยแม่โจ้-แพร่ เฉลิมพระเกียรติ</c:v>
                </c:pt>
                <c:pt idx="18">
                  <c:v>6.4 มหาวิทยาลัยแม่โจ้-ชุมพร</c:v>
                </c:pt>
                <c:pt idx="19">
                  <c:v>6.5 คณะศิลปศาสตร์</c:v>
                </c:pt>
                <c:pt idx="20">
                  <c:v>1. โครงการพัฒนาบริเวณที่ประทับพระตำหนักดอยตุงฯ</c:v>
                </c:pt>
                <c:pt idx="21">
                  <c:v>2. สำนักงานกิจการพิเศษ(โครงการคืนชีวิตกล้วยไม้ไทยสู่ไพรพฤกษ์)</c:v>
                </c:pt>
                <c:pt idx="22">
                  <c:v>3. กองกลาง</c:v>
                </c:pt>
                <c:pt idx="23">
                  <c:v>1. ศูนย์ศิลปวัฒนธรรม</c:v>
                </c:pt>
                <c:pt idx="24">
                  <c:v>1. สำนักวิจัยและส่งเสริมวิชาการการเกษตร</c:v>
                </c:pt>
                <c:pt idx="25">
                  <c:v>2. กองคลัง</c:v>
                </c:pt>
              </c:strCache>
            </c:strRef>
          </c:cat>
          <c:val>
            <c:numRef>
              <c:f>รูปที่13!$G$3:$G$28</c:f>
            </c:numRef>
          </c:val>
        </c:ser>
        <c:ser>
          <c:idx val="3"/>
          <c:order val="3"/>
          <c:tx>
            <c:strRef>
              <c:f>รูปที่13!$H$2</c:f>
              <c:strCache>
                <c:ptCount val="1"/>
              </c:strCache>
            </c:strRef>
          </c:tx>
          <c:cat>
            <c:strRef>
              <c:f>รูปที่13!$A$3:$D$28</c:f>
              <c:strCache>
                <c:ptCount val="26"/>
                <c:pt idx="0">
                  <c:v>1.1 คณะผลิตกรรมการเกษตร</c:v>
                </c:pt>
                <c:pt idx="1">
                  <c:v>1.2 คณะเทคโนโลยีการประมงและทรัพยากรทางน้ำ</c:v>
                </c:pt>
                <c:pt idx="2">
                  <c:v>1.3 คณะสัตวศาสตร์และเทคโนโลยี</c:v>
                </c:pt>
                <c:pt idx="3">
                  <c:v>1.4 มหาวิทยาลัยแม่โจ้-แพร่ เฉลิมพระเกียรติ</c:v>
                </c:pt>
                <c:pt idx="4">
                  <c:v>1.5 มหาวิทยาลัยแม่โจ้-ชุมพร</c:v>
                </c:pt>
                <c:pt idx="5">
                  <c:v>1.6 วิทยาลัยบริหารศาสตร์</c:v>
                </c:pt>
                <c:pt idx="6">
                  <c:v>2.1 คณะสถาปัตยกรรมศาสตร์และการออกแบบสิ่งแวดล้อม</c:v>
                </c:pt>
                <c:pt idx="7">
                  <c:v>3.1 คณะวิศวกรรมและอุตสาหกรรมเกษตร</c:v>
                </c:pt>
                <c:pt idx="8">
                  <c:v>4.1 คณะวิทยาศาสตร์</c:v>
                </c:pt>
                <c:pt idx="9">
                  <c:v>4.2 มหาวิทยาลัยแม่โจ้-แพร่ เฉลิมพระเกียรติ</c:v>
                </c:pt>
                <c:pt idx="10">
                  <c:v>5.1 คณะบริหารธุรกิจ</c:v>
                </c:pt>
                <c:pt idx="11">
                  <c:v>5.2 คณะเศรษฐศาสตร์</c:v>
                </c:pt>
                <c:pt idx="12">
                  <c:v>5.3 คณะพัฒนาการท่องเที่ยว</c:v>
                </c:pt>
                <c:pt idx="13">
                  <c:v>5.4 มหาวิทยาลัยแม่โจ้-แพร่ เฉลิมพระเกียรติ</c:v>
                </c:pt>
                <c:pt idx="14">
                  <c:v>5.5 มหาวิทยาลัยแม่โจ้-ชุมพร</c:v>
                </c:pt>
                <c:pt idx="15">
                  <c:v>6.1 วิทยาลัยบริหารศาสตร์</c:v>
                </c:pt>
                <c:pt idx="16">
                  <c:v>6.2 คณะสารสนเทศและการสื่อสาร</c:v>
                </c:pt>
                <c:pt idx="17">
                  <c:v>6.3 มหาวิทยาลัยแม่โจ้-แพร่ เฉลิมพระเกียรติ</c:v>
                </c:pt>
                <c:pt idx="18">
                  <c:v>6.4 มหาวิทยาลัยแม่โจ้-ชุมพร</c:v>
                </c:pt>
                <c:pt idx="19">
                  <c:v>6.5 คณะศิลปศาสตร์</c:v>
                </c:pt>
                <c:pt idx="20">
                  <c:v>1. โครงการพัฒนาบริเวณที่ประทับพระตำหนักดอยตุงฯ</c:v>
                </c:pt>
                <c:pt idx="21">
                  <c:v>2. สำนักงานกิจการพิเศษ(โครงการคืนชีวิตกล้วยไม้ไทยสู่ไพรพฤกษ์)</c:v>
                </c:pt>
                <c:pt idx="22">
                  <c:v>3. กองกลาง</c:v>
                </c:pt>
                <c:pt idx="23">
                  <c:v>1. ศูนย์ศิลปวัฒนธรรม</c:v>
                </c:pt>
                <c:pt idx="24">
                  <c:v>1. สำนักวิจัยและส่งเสริมวิชาการการเกษตร</c:v>
                </c:pt>
                <c:pt idx="25">
                  <c:v>2. กองคลัง</c:v>
                </c:pt>
              </c:strCache>
            </c:strRef>
          </c:cat>
          <c:val>
            <c:numRef>
              <c:f>รูปที่13!$H$3:$H$28</c:f>
            </c:numRef>
          </c:val>
        </c:ser>
        <c:ser>
          <c:idx val="4"/>
          <c:order val="4"/>
          <c:tx>
            <c:strRef>
              <c:f>รูปที่13!$I$2</c:f>
              <c:strCache>
                <c:ptCount val="1"/>
                <c:pt idx="0">
                  <c:v>ค่าใช้จ่ายกิจกรรมสนับสนุน</c:v>
                </c:pt>
              </c:strCache>
            </c:strRef>
          </c:tx>
          <c:cat>
            <c:strRef>
              <c:f>รูปที่13!$A$3:$D$28</c:f>
              <c:strCache>
                <c:ptCount val="26"/>
                <c:pt idx="0">
                  <c:v>1.1 คณะผลิตกรรมการเกษตร</c:v>
                </c:pt>
                <c:pt idx="1">
                  <c:v>1.2 คณะเทคโนโลยีการประมงและทรัพยากรทางน้ำ</c:v>
                </c:pt>
                <c:pt idx="2">
                  <c:v>1.3 คณะสัตวศาสตร์และเทคโนโลยี</c:v>
                </c:pt>
                <c:pt idx="3">
                  <c:v>1.4 มหาวิทยาลัยแม่โจ้-แพร่ เฉลิมพระเกียรติ</c:v>
                </c:pt>
                <c:pt idx="4">
                  <c:v>1.5 มหาวิทยาลัยแม่โจ้-ชุมพร</c:v>
                </c:pt>
                <c:pt idx="5">
                  <c:v>1.6 วิทยาลัยบริหารศาสตร์</c:v>
                </c:pt>
                <c:pt idx="6">
                  <c:v>2.1 คณะสถาปัตยกรรมศาสตร์และการออกแบบสิ่งแวดล้อม</c:v>
                </c:pt>
                <c:pt idx="7">
                  <c:v>3.1 คณะวิศวกรรมและอุตสาหกรรมเกษตร</c:v>
                </c:pt>
                <c:pt idx="8">
                  <c:v>4.1 คณะวิทยาศาสตร์</c:v>
                </c:pt>
                <c:pt idx="9">
                  <c:v>4.2 มหาวิทยาลัยแม่โจ้-แพร่ เฉลิมพระเกียรติ</c:v>
                </c:pt>
                <c:pt idx="10">
                  <c:v>5.1 คณะบริหารธุรกิจ</c:v>
                </c:pt>
                <c:pt idx="11">
                  <c:v>5.2 คณะเศรษฐศาสตร์</c:v>
                </c:pt>
                <c:pt idx="12">
                  <c:v>5.3 คณะพัฒนาการท่องเที่ยว</c:v>
                </c:pt>
                <c:pt idx="13">
                  <c:v>5.4 มหาวิทยาลัยแม่โจ้-แพร่ เฉลิมพระเกียรติ</c:v>
                </c:pt>
                <c:pt idx="14">
                  <c:v>5.5 มหาวิทยาลัยแม่โจ้-ชุมพร</c:v>
                </c:pt>
                <c:pt idx="15">
                  <c:v>6.1 วิทยาลัยบริหารศาสตร์</c:v>
                </c:pt>
                <c:pt idx="16">
                  <c:v>6.2 คณะสารสนเทศและการสื่อสาร</c:v>
                </c:pt>
                <c:pt idx="17">
                  <c:v>6.3 มหาวิทยาลัยแม่โจ้-แพร่ เฉลิมพระเกียรติ</c:v>
                </c:pt>
                <c:pt idx="18">
                  <c:v>6.4 มหาวิทยาลัยแม่โจ้-ชุมพร</c:v>
                </c:pt>
                <c:pt idx="19">
                  <c:v>6.5 คณะศิลปศาสตร์</c:v>
                </c:pt>
                <c:pt idx="20">
                  <c:v>1. โครงการพัฒนาบริเวณที่ประทับพระตำหนักดอยตุงฯ</c:v>
                </c:pt>
                <c:pt idx="21">
                  <c:v>2. สำนักงานกิจการพิเศษ(โครงการคืนชีวิตกล้วยไม้ไทยสู่ไพรพฤกษ์)</c:v>
                </c:pt>
                <c:pt idx="22">
                  <c:v>3. กองกลาง</c:v>
                </c:pt>
                <c:pt idx="23">
                  <c:v>1. ศูนย์ศิลปวัฒนธรรม</c:v>
                </c:pt>
                <c:pt idx="24">
                  <c:v>1. สำนักวิจัยและส่งเสริมวิชาการการเกษตร</c:v>
                </c:pt>
                <c:pt idx="25">
                  <c:v>2. กองคลัง</c:v>
                </c:pt>
              </c:strCache>
            </c:strRef>
          </c:cat>
          <c:val>
            <c:numRef>
              <c:f>รูปที่13!$I$3:$I$28</c:f>
              <c:numCache>
                <c:formatCode>_-* #,##0.00_-;\-* #,##0.00_-;_-* "-"??_-;_-@_-</c:formatCode>
                <c:ptCount val="26"/>
                <c:pt idx="0">
                  <c:v>23.290975000344996</c:v>
                </c:pt>
                <c:pt idx="1">
                  <c:v>6.782954064424989</c:v>
                </c:pt>
                <c:pt idx="2">
                  <c:v>14.369665368753536</c:v>
                </c:pt>
                <c:pt idx="3">
                  <c:v>2.4059490235621208</c:v>
                </c:pt>
                <c:pt idx="4">
                  <c:v>0.77397408621624963</c:v>
                </c:pt>
                <c:pt idx="5">
                  <c:v>0</c:v>
                </c:pt>
                <c:pt idx="6">
                  <c:v>7.7403069820544026</c:v>
                </c:pt>
                <c:pt idx="7">
                  <c:v>11.39460095290738</c:v>
                </c:pt>
                <c:pt idx="8">
                  <c:v>14.433204741380051</c:v>
                </c:pt>
                <c:pt idx="9">
                  <c:v>1.5560443597027487</c:v>
                </c:pt>
                <c:pt idx="10">
                  <c:v>16.849591606139089</c:v>
                </c:pt>
                <c:pt idx="11">
                  <c:v>11.993973547787553</c:v>
                </c:pt>
                <c:pt idx="12">
                  <c:v>5.2639824643302155</c:v>
                </c:pt>
                <c:pt idx="13">
                  <c:v>3.5391552420413173</c:v>
                </c:pt>
                <c:pt idx="14">
                  <c:v>4.1237666921680578</c:v>
                </c:pt>
                <c:pt idx="15">
                  <c:v>7.5347172612729745</c:v>
                </c:pt>
                <c:pt idx="16">
                  <c:v>3.2164017682386152</c:v>
                </c:pt>
                <c:pt idx="17">
                  <c:v>1.7928337187879448</c:v>
                </c:pt>
                <c:pt idx="18">
                  <c:v>6.1795073867741834</c:v>
                </c:pt>
                <c:pt idx="19">
                  <c:v>4.6418423051181881</c:v>
                </c:pt>
                <c:pt idx="20">
                  <c:v>0</c:v>
                </c:pt>
                <c:pt idx="21">
                  <c:v>0</c:v>
                </c:pt>
                <c:pt idx="22">
                  <c:v>2.0078881099999997</c:v>
                </c:pt>
                <c:pt idx="23">
                  <c:v>0</c:v>
                </c:pt>
                <c:pt idx="24">
                  <c:v>3.9055291115974402</c:v>
                </c:pt>
                <c:pt idx="25">
                  <c:v>0.94709550000000065</c:v>
                </c:pt>
              </c:numCache>
            </c:numRef>
          </c:val>
        </c:ser>
        <c:gapWidth val="75"/>
        <c:overlap val="100"/>
        <c:axId val="87394944"/>
        <c:axId val="87417216"/>
      </c:barChart>
      <c:catAx>
        <c:axId val="87394944"/>
        <c:scaling>
          <c:orientation val="minMax"/>
        </c:scaling>
        <c:axPos val="b"/>
        <c:majorTickMark val="none"/>
        <c:tickLblPos val="nextTo"/>
        <c:crossAx val="87417216"/>
        <c:crosses val="autoZero"/>
        <c:auto val="1"/>
        <c:lblAlgn val="ctr"/>
        <c:lblOffset val="100"/>
      </c:catAx>
      <c:valAx>
        <c:axId val="87417216"/>
        <c:scaling>
          <c:orientation val="minMax"/>
        </c:scaling>
        <c:axPos val="l"/>
        <c:majorGridlines/>
        <c:numFmt formatCode="_-* #,##0.00_-;\-* #,##0.00_-;_-* &quot;-&quot;??_-;_-@_-" sourceLinked="1"/>
        <c:majorTickMark val="none"/>
        <c:tickLblPos val="nextTo"/>
        <c:spPr>
          <a:ln w="9525">
            <a:noFill/>
          </a:ln>
        </c:spPr>
        <c:crossAx val="8739494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100"/>
          </a:pPr>
          <a:endParaRPr lang="th-TH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plotArea>
      <c:layout>
        <c:manualLayout>
          <c:layoutTarget val="inner"/>
          <c:xMode val="edge"/>
          <c:yMode val="edge"/>
          <c:x val="3.2608695652174016E-2"/>
          <c:y val="0"/>
          <c:w val="0.93913043478260849"/>
          <c:h val="0.92133718071470283"/>
        </c:manualLayout>
      </c:layout>
      <c:barChart>
        <c:barDir val="col"/>
        <c:grouping val="stacked"/>
        <c:ser>
          <c:idx val="0"/>
          <c:order val="0"/>
          <c:tx>
            <c:strRef>
              <c:f>'Sheet1'!$A$2</c:f>
              <c:strCache>
                <c:ptCount val="1"/>
                <c:pt idx="0">
                  <c:v>รายได้จากเงินงบประมาณ</c:v>
                </c:pt>
              </c:strCache>
            </c:strRef>
          </c:tx>
          <c:spPr>
            <a:gradFill rotWithShape="0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5000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0521">
              <a:noFill/>
            </a:ln>
          </c:spPr>
          <c:dLbls>
            <c:spPr>
              <a:noFill/>
              <a:ln w="20521">
                <a:noFill/>
              </a:ln>
            </c:spPr>
            <c:txPr>
              <a:bodyPr/>
              <a:lstStyle/>
              <a:p>
                <a:pPr>
                  <a:defRPr sz="848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endParaRPr lang="th-TH"/>
              </a:p>
            </c:txPr>
            <c:showVal val="1"/>
          </c:dLbls>
          <c:cat>
            <c:numRef>
              <c:f>'Sheet1'!$B$1:$D$1</c:f>
              <c:numCache>
                <c:formatCode>General</c:formatCode>
                <c:ptCount val="3"/>
                <c:pt idx="0">
                  <c:v>2555</c:v>
                </c:pt>
                <c:pt idx="1">
                  <c:v>2554</c:v>
                </c:pt>
                <c:pt idx="2">
                  <c:v>2553</c:v>
                </c:pt>
              </c:numCache>
            </c:numRef>
          </c:cat>
          <c:val>
            <c:numRef>
              <c:f>'Sheet1'!$B$2:$D$2</c:f>
              <c:numCache>
                <c:formatCode>0.00</c:formatCode>
                <c:ptCount val="3"/>
                <c:pt idx="0">
                  <c:v>394.85603027999969</c:v>
                </c:pt>
                <c:pt idx="1">
                  <c:v>290.98573499999924</c:v>
                </c:pt>
                <c:pt idx="2">
                  <c:v>443.10137853999993</c:v>
                </c:pt>
              </c:numCache>
            </c:numRef>
          </c:val>
        </c:ser>
        <c:ser>
          <c:idx val="1"/>
          <c:order val="1"/>
          <c:tx>
            <c:strRef>
              <c:f>'Sheet1'!$A$3</c:f>
              <c:strCache>
                <c:ptCount val="1"/>
                <c:pt idx="0">
                  <c:v>รายได้เงินผลประโยชน์จากแหล่งทุนภายนอก</c:v>
                </c:pt>
              </c:strCache>
            </c:strRef>
          </c:tx>
          <c:spPr>
            <a:gradFill rotWithShape="0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50000">
                  <a:srgbClr val="CC99FF"/>
                </a:gs>
                <a:gs pos="100000">
                  <a:srgbClr val="CC99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0521">
              <a:noFill/>
            </a:ln>
          </c:spPr>
          <c:dLbls>
            <c:spPr>
              <a:noFill/>
              <a:ln w="20521">
                <a:noFill/>
              </a:ln>
            </c:spPr>
            <c:txPr>
              <a:bodyPr/>
              <a:lstStyle/>
              <a:p>
                <a:pPr>
                  <a:defRPr sz="848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endParaRPr lang="th-TH"/>
              </a:p>
            </c:txPr>
            <c:showVal val="1"/>
          </c:dLbls>
          <c:cat>
            <c:numRef>
              <c:f>'Sheet1'!$B$1:$D$1</c:f>
              <c:numCache>
                <c:formatCode>General</c:formatCode>
                <c:ptCount val="3"/>
                <c:pt idx="0">
                  <c:v>2555</c:v>
                </c:pt>
                <c:pt idx="1">
                  <c:v>2554</c:v>
                </c:pt>
                <c:pt idx="2">
                  <c:v>2553</c:v>
                </c:pt>
              </c:numCache>
            </c:numRef>
          </c:cat>
          <c:val>
            <c:numRef>
              <c:f>'Sheet1'!$B$3:$D$3</c:f>
              <c:numCache>
                <c:formatCode>0.00</c:formatCode>
                <c:ptCount val="3"/>
                <c:pt idx="0">
                  <c:v>41.109248540000003</c:v>
                </c:pt>
                <c:pt idx="1">
                  <c:v>47.125445600000013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'Sheet1'!$A$4</c:f>
              <c:strCache>
                <c:ptCount val="1"/>
                <c:pt idx="0">
                  <c:v>รายได้จากการจัดการศึกษา</c:v>
                </c:pt>
              </c:strCache>
            </c:strRef>
          </c:tx>
          <c:spPr>
            <a:gradFill rotWithShape="0">
              <a:gsLst>
                <a:gs pos="0">
                  <a:srgbClr val="33CCCC">
                    <a:gamma/>
                    <a:shade val="46275"/>
                    <a:invGamma/>
                  </a:srgbClr>
                </a:gs>
                <a:gs pos="50000">
                  <a:srgbClr val="33CCCC"/>
                </a:gs>
                <a:gs pos="100000">
                  <a:srgbClr val="33CC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0521">
              <a:noFill/>
            </a:ln>
          </c:spPr>
          <c:dLbls>
            <c:spPr>
              <a:noFill/>
              <a:ln w="20521">
                <a:noFill/>
              </a:ln>
            </c:spPr>
            <c:txPr>
              <a:bodyPr/>
              <a:lstStyle/>
              <a:p>
                <a:pPr>
                  <a:defRPr sz="848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endParaRPr lang="th-TH"/>
              </a:p>
            </c:txPr>
            <c:showVal val="1"/>
          </c:dLbls>
          <c:cat>
            <c:numRef>
              <c:f>'Sheet1'!$B$1:$D$1</c:f>
              <c:numCache>
                <c:formatCode>General</c:formatCode>
                <c:ptCount val="3"/>
                <c:pt idx="0">
                  <c:v>2555</c:v>
                </c:pt>
                <c:pt idx="1">
                  <c:v>2554</c:v>
                </c:pt>
                <c:pt idx="2">
                  <c:v>2553</c:v>
                </c:pt>
              </c:numCache>
            </c:numRef>
          </c:cat>
          <c:val>
            <c:numRef>
              <c:f>'Sheet1'!$B$4:$D$4</c:f>
              <c:numCache>
                <c:formatCode>0.00</c:formatCode>
                <c:ptCount val="3"/>
                <c:pt idx="0">
                  <c:v>165.19245298000001</c:v>
                </c:pt>
                <c:pt idx="1">
                  <c:v>148.06764924000001</c:v>
                </c:pt>
                <c:pt idx="2">
                  <c:v>119.0111120600001</c:v>
                </c:pt>
              </c:numCache>
            </c:numRef>
          </c:val>
        </c:ser>
        <c:dLbls>
          <c:showVal val="1"/>
        </c:dLbls>
        <c:gapWidth val="120"/>
        <c:overlap val="100"/>
        <c:axId val="99276288"/>
        <c:axId val="99277824"/>
      </c:barChart>
      <c:catAx>
        <c:axId val="99276288"/>
        <c:scaling>
          <c:orientation val="minMax"/>
        </c:scaling>
        <c:axPos val="b"/>
        <c:numFmt formatCode="General" sourceLinked="1"/>
        <c:tickLblPos val="nextTo"/>
        <c:spPr>
          <a:ln w="10260">
            <a:solidFill>
              <a:srgbClr val="969696"/>
            </a:solidFill>
            <a:prstDash val="solid"/>
          </a:ln>
        </c:spPr>
        <c:txPr>
          <a:bodyPr rot="0" vert="horz"/>
          <a:lstStyle/>
          <a:p>
            <a:pPr>
              <a:defRPr sz="949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th-TH"/>
          </a:p>
        </c:txPr>
        <c:crossAx val="99277824"/>
        <c:crosses val="autoZero"/>
        <c:auto val="1"/>
        <c:lblAlgn val="ctr"/>
        <c:lblOffset val="100"/>
        <c:tickLblSkip val="1"/>
        <c:tickMarkSkip val="1"/>
      </c:catAx>
      <c:valAx>
        <c:axId val="99277824"/>
        <c:scaling>
          <c:orientation val="minMax"/>
        </c:scaling>
        <c:axPos val="l"/>
        <c:numFmt formatCode="0.00" sourceLinked="1"/>
        <c:majorTickMark val="none"/>
        <c:tickLblPos val="none"/>
        <c:spPr>
          <a:ln w="7695">
            <a:noFill/>
          </a:ln>
        </c:spPr>
        <c:crossAx val="99276288"/>
        <c:crosses val="autoZero"/>
        <c:crossBetween val="between"/>
      </c:valAx>
      <c:spPr>
        <a:noFill/>
        <a:ln w="20521">
          <a:noFill/>
        </a:ln>
      </c:spPr>
    </c:plotArea>
    <c:legend>
      <c:legendPos val="b"/>
      <c:layout>
        <c:manualLayout>
          <c:xMode val="edge"/>
          <c:yMode val="edge"/>
          <c:x val="0.22173913043478274"/>
          <c:y val="0.93641618497109613"/>
          <c:w val="0.54347826086956519"/>
          <c:h val="5.9730250481695592E-2"/>
        </c:manualLayout>
      </c:layout>
      <c:spPr>
        <a:noFill/>
        <a:ln w="10260">
          <a:solidFill>
            <a:srgbClr val="000000"/>
          </a:solidFill>
          <a:prstDash val="solid"/>
        </a:ln>
      </c:spPr>
      <c:txPr>
        <a:bodyPr/>
        <a:lstStyle/>
        <a:p>
          <a:pPr>
            <a:defRPr sz="873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th-TH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848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th-TH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style val="5"/>
  <c:chart>
    <c:title>
      <c:tx>
        <c:rich>
          <a:bodyPr/>
          <a:lstStyle/>
          <a:p>
            <a:pPr>
              <a:defRPr/>
            </a:pPr>
            <a:r>
              <a:rPr lang="th-TH" dirty="0" smtClean="0"/>
              <a:t>สรุปผลการคำนวณต้นทุนผลผลิตตามผลผลิต</a:t>
            </a:r>
            <a:endParaRPr lang="th-TH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Sheet5!$C$2</c:f>
              <c:strCache>
                <c:ptCount val="1"/>
                <c:pt idx="0">
                  <c:v>ปริมาณ : FTES</c:v>
                </c:pt>
              </c:strCache>
            </c:strRef>
          </c:tx>
          <c:cat>
            <c:strRef>
              <c:f>Sheet5!$A$3:$B$12</c:f>
              <c:strCache>
                <c:ptCount val="10"/>
                <c:pt idx="1">
                  <c:v>กลุ่มสาขาวิชาเกษตรศาสตร์</c:v>
                </c:pt>
                <c:pt idx="2">
                  <c:v>กลุ่มสาขาวิชาสถาปัตยกรรมศาสตร์</c:v>
                </c:pt>
                <c:pt idx="3">
                  <c:v>กลุ่มสาขาวิชาวิศวกรรมศาสตร์</c:v>
                </c:pt>
                <c:pt idx="4">
                  <c:v>กลุ่มสาขาวิทยาศาสตร์กายภาพ</c:v>
                </c:pt>
                <c:pt idx="5">
                  <c:v>กลุ่มสาขาวิชาบริหาร บัญชี พาณิชยศาสตร์ฯ</c:v>
                </c:pt>
                <c:pt idx="6">
                  <c:v>กลุ่มสาขาวิชาสังคมศาสตร์และมานุษยศาสตร์</c:v>
                </c:pt>
                <c:pt idx="7">
                  <c:v>ผลงานการให้บริการวิชาการ</c:v>
                </c:pt>
                <c:pt idx="8">
                  <c:v>ผลงานทำนุบำรุงศิลปวัฒนธรรม</c:v>
                </c:pt>
                <c:pt idx="9">
                  <c:v>ผลงานวิจัยเพื่อถ่ายทอดเทคโนโลยี</c:v>
                </c:pt>
              </c:strCache>
            </c:strRef>
          </c:cat>
          <c:val>
            <c:numRef>
              <c:f>Sheet5!$C$3:$C$12</c:f>
              <c:numCache>
                <c:formatCode>_-* #,##0_-;\-* #,##0_-;_-* "-"??_-;_-@_-</c:formatCode>
                <c:ptCount val="10"/>
                <c:pt idx="0" formatCode="General">
                  <c:v>2555</c:v>
                </c:pt>
                <c:pt idx="1">
                  <c:v>4041.0190566719452</c:v>
                </c:pt>
                <c:pt idx="2">
                  <c:v>325.48954869768295</c:v>
                </c:pt>
                <c:pt idx="3">
                  <c:v>717.23530208007742</c:v>
                </c:pt>
                <c:pt idx="4">
                  <c:v>2386.0108744461309</c:v>
                </c:pt>
                <c:pt idx="5">
                  <c:v>5852.0259140481066</c:v>
                </c:pt>
                <c:pt idx="6">
                  <c:v>3337.6693040560572</c:v>
                </c:pt>
                <c:pt idx="7" formatCode="General">
                  <c:v>111</c:v>
                </c:pt>
                <c:pt idx="8" formatCode="General">
                  <c:v>69</c:v>
                </c:pt>
                <c:pt idx="9" formatCode="General">
                  <c:v>53</c:v>
                </c:pt>
              </c:numCache>
            </c:numRef>
          </c:val>
        </c:ser>
        <c:ser>
          <c:idx val="1"/>
          <c:order val="1"/>
          <c:tx>
            <c:strRef>
              <c:f>Sheet5!$D$2</c:f>
              <c:strCache>
                <c:ptCount val="1"/>
              </c:strCache>
            </c:strRef>
          </c:tx>
          <c:cat>
            <c:strRef>
              <c:f>Sheet5!$A$3:$B$12</c:f>
              <c:strCache>
                <c:ptCount val="10"/>
                <c:pt idx="1">
                  <c:v>กลุ่มสาขาวิชาเกษตรศาสตร์</c:v>
                </c:pt>
                <c:pt idx="2">
                  <c:v>กลุ่มสาขาวิชาสถาปัตยกรรมศาสตร์</c:v>
                </c:pt>
                <c:pt idx="3">
                  <c:v>กลุ่มสาขาวิชาวิศวกรรมศาสตร์</c:v>
                </c:pt>
                <c:pt idx="4">
                  <c:v>กลุ่มสาขาวิทยาศาสตร์กายภาพ</c:v>
                </c:pt>
                <c:pt idx="5">
                  <c:v>กลุ่มสาขาวิชาบริหาร บัญชี พาณิชยศาสตร์ฯ</c:v>
                </c:pt>
                <c:pt idx="6">
                  <c:v>กลุ่มสาขาวิชาสังคมศาสตร์และมานุษยศาสตร์</c:v>
                </c:pt>
                <c:pt idx="7">
                  <c:v>ผลงานการให้บริการวิชาการ</c:v>
                </c:pt>
                <c:pt idx="8">
                  <c:v>ผลงานทำนุบำรุงศิลปวัฒนธรรม</c:v>
                </c:pt>
                <c:pt idx="9">
                  <c:v>ผลงานวิจัยเพื่อถ่ายทอดเทคโนโลยี</c:v>
                </c:pt>
              </c:strCache>
            </c:strRef>
          </c:cat>
          <c:val>
            <c:numRef>
              <c:f>Sheet5!$D$3:$D$12</c:f>
              <c:numCache>
                <c:formatCode>_-* #,##0_-;\-* #,##0_-;_-* "-"??_-;_-@_-</c:formatCode>
                <c:ptCount val="10"/>
                <c:pt idx="0" formatCode="General">
                  <c:v>2554</c:v>
                </c:pt>
                <c:pt idx="1">
                  <c:v>4086.4735460144029</c:v>
                </c:pt>
                <c:pt idx="2">
                  <c:v>319.21276978899931</c:v>
                </c:pt>
                <c:pt idx="3">
                  <c:v>757.48099657278237</c:v>
                </c:pt>
                <c:pt idx="4">
                  <c:v>2342.699985393197</c:v>
                </c:pt>
                <c:pt idx="5">
                  <c:v>5488.2688410071205</c:v>
                </c:pt>
                <c:pt idx="6">
                  <c:v>3573.8038612234977</c:v>
                </c:pt>
                <c:pt idx="7" formatCode="General">
                  <c:v>25</c:v>
                </c:pt>
                <c:pt idx="8" formatCode="General">
                  <c:v>11</c:v>
                </c:pt>
                <c:pt idx="9" formatCode="General">
                  <c:v>23</c:v>
                </c:pt>
              </c:numCache>
            </c:numRef>
          </c:val>
        </c:ser>
        <c:axId val="46112128"/>
        <c:axId val="46113920"/>
      </c:barChart>
      <c:catAx>
        <c:axId val="46112128"/>
        <c:scaling>
          <c:orientation val="minMax"/>
        </c:scaling>
        <c:axPos val="b"/>
        <c:majorTickMark val="none"/>
        <c:tickLblPos val="nextTo"/>
        <c:crossAx val="46113920"/>
        <c:crosses val="autoZero"/>
        <c:auto val="1"/>
        <c:lblAlgn val="ctr"/>
        <c:lblOffset val="100"/>
      </c:catAx>
      <c:valAx>
        <c:axId val="46113920"/>
        <c:scaling>
          <c:orientation val="minMax"/>
        </c:scaling>
        <c:axPos val="l"/>
        <c:majorGridlines/>
        <c:title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th-TH"/>
          </a:p>
        </c:txPr>
        <c:crossAx val="461121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style val="6"/>
  <c:chart>
    <c:title>
      <c:tx>
        <c:rich>
          <a:bodyPr/>
          <a:lstStyle/>
          <a:p>
            <a:pPr>
              <a:defRPr/>
            </a:pPr>
            <a:r>
              <a:rPr lang="th-TH" dirty="0" smtClean="0"/>
              <a:t> สรุปผลการคำนวณต้นทุนผลผลิตตามผลผลิต</a:t>
            </a:r>
            <a:endParaRPr lang="th-TH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Sheet5!$F$2:$F$3</c:f>
              <c:strCache>
                <c:ptCount val="1"/>
                <c:pt idx="0">
                  <c:v>ต้นทุนรวม : ล้านบาท 2555</c:v>
                </c:pt>
              </c:strCache>
            </c:strRef>
          </c:tx>
          <c:cat>
            <c:strRef>
              <c:f>Sheet5!$E$4:$E$12</c:f>
              <c:strCache>
                <c:ptCount val="9"/>
                <c:pt idx="0">
                  <c:v>กลุ่มสาขาวิชาเกษตรศาสตร์</c:v>
                </c:pt>
                <c:pt idx="1">
                  <c:v>กลุ่มสาขาวิชาสถาปัตยกรรมศาสตร์</c:v>
                </c:pt>
                <c:pt idx="2">
                  <c:v>กลุ่มสาขาวิชาวิศวกรรมศาสตร์</c:v>
                </c:pt>
                <c:pt idx="3">
                  <c:v>กลุ่มสาขาวิทยาศาสตร์กายภาพ</c:v>
                </c:pt>
                <c:pt idx="4">
                  <c:v>กลุ่มสาขาวิชาบริหาร บัญชี พาณิชยศาสตร์ฯ</c:v>
                </c:pt>
                <c:pt idx="5">
                  <c:v>กลุ่มสาขาวิชาสังคมศาสตร์และมานุษยศาสตร์</c:v>
                </c:pt>
                <c:pt idx="6">
                  <c:v>ผลงานการให้บริการวิชาการ</c:v>
                </c:pt>
                <c:pt idx="7">
                  <c:v>ผลงานทำนุบำรุงศิลปวัฒนธรรม</c:v>
                </c:pt>
                <c:pt idx="8">
                  <c:v>ผลงานวิจัยเพื่อถ่ายทอดเทคโนโลยี</c:v>
                </c:pt>
              </c:strCache>
            </c:strRef>
          </c:cat>
          <c:val>
            <c:numRef>
              <c:f>Sheet5!$F$4:$F$12</c:f>
              <c:numCache>
                <c:formatCode>_-* #,##0.00_-;\-* #,##0.00_-;_-* "-"??_-;_-@_-</c:formatCode>
                <c:ptCount val="9"/>
                <c:pt idx="0">
                  <c:v>128.65017774884433</c:v>
                </c:pt>
                <c:pt idx="1">
                  <c:v>14.973621682054379</c:v>
                </c:pt>
                <c:pt idx="2">
                  <c:v>30.708464025936635</c:v>
                </c:pt>
                <c:pt idx="3">
                  <c:v>53.333408520399125</c:v>
                </c:pt>
                <c:pt idx="4">
                  <c:v>81.30017775589107</c:v>
                </c:pt>
                <c:pt idx="5">
                  <c:v>48.58654128146523</c:v>
                </c:pt>
                <c:pt idx="6">
                  <c:v>14.084203249999998</c:v>
                </c:pt>
                <c:pt idx="7">
                  <c:v>2.9095872900000002</c:v>
                </c:pt>
                <c:pt idx="8">
                  <c:v>68.041327481597449</c:v>
                </c:pt>
              </c:numCache>
            </c:numRef>
          </c:val>
        </c:ser>
        <c:ser>
          <c:idx val="1"/>
          <c:order val="1"/>
          <c:tx>
            <c:strRef>
              <c:f>Sheet5!$G$2:$G$3</c:f>
              <c:strCache>
                <c:ptCount val="1"/>
                <c:pt idx="0">
                  <c:v>ต้นทุนรวม : ล้านบาท 2554</c:v>
                </c:pt>
              </c:strCache>
            </c:strRef>
          </c:tx>
          <c:cat>
            <c:strRef>
              <c:f>Sheet5!$E$4:$E$12</c:f>
              <c:strCache>
                <c:ptCount val="9"/>
                <c:pt idx="0">
                  <c:v>กลุ่มสาขาวิชาเกษตรศาสตร์</c:v>
                </c:pt>
                <c:pt idx="1">
                  <c:v>กลุ่มสาขาวิชาสถาปัตยกรรมศาสตร์</c:v>
                </c:pt>
                <c:pt idx="2">
                  <c:v>กลุ่มสาขาวิชาวิศวกรรมศาสตร์</c:v>
                </c:pt>
                <c:pt idx="3">
                  <c:v>กลุ่มสาขาวิทยาศาสตร์กายภาพ</c:v>
                </c:pt>
                <c:pt idx="4">
                  <c:v>กลุ่มสาขาวิชาบริหาร บัญชี พาณิชยศาสตร์ฯ</c:v>
                </c:pt>
                <c:pt idx="5">
                  <c:v>กลุ่มสาขาวิชาสังคมศาสตร์และมานุษยศาสตร์</c:v>
                </c:pt>
                <c:pt idx="6">
                  <c:v>ผลงานการให้บริการวิชาการ</c:v>
                </c:pt>
                <c:pt idx="7">
                  <c:v>ผลงานทำนุบำรุงศิลปวัฒนธรรม</c:v>
                </c:pt>
                <c:pt idx="8">
                  <c:v>ผลงานวิจัยเพื่อถ่ายทอดเทคโนโลยี</c:v>
                </c:pt>
              </c:strCache>
            </c:strRef>
          </c:cat>
          <c:val>
            <c:numRef>
              <c:f>Sheet5!$G$4:$G$12</c:f>
              <c:numCache>
                <c:formatCode>_-* #,##0.00_-;\-* #,##0.00_-;_-* "-"??_-;_-@_-</c:formatCode>
                <c:ptCount val="9"/>
                <c:pt idx="0">
                  <c:v>117.29088908473375</c:v>
                </c:pt>
                <c:pt idx="1">
                  <c:v>12.154092368367341</c:v>
                </c:pt>
                <c:pt idx="2">
                  <c:v>31.187161179352735</c:v>
                </c:pt>
                <c:pt idx="3">
                  <c:v>50.84408742937083</c:v>
                </c:pt>
                <c:pt idx="4">
                  <c:v>82.371699101788423</c:v>
                </c:pt>
                <c:pt idx="5">
                  <c:v>50.65373779557968</c:v>
                </c:pt>
                <c:pt idx="6">
                  <c:v>17.11157515</c:v>
                </c:pt>
                <c:pt idx="7">
                  <c:v>1.8899442</c:v>
                </c:pt>
                <c:pt idx="8">
                  <c:v>47.927692990000004</c:v>
                </c:pt>
              </c:numCache>
            </c:numRef>
          </c:val>
        </c:ser>
        <c:axId val="122046720"/>
        <c:axId val="122210944"/>
      </c:barChart>
      <c:catAx>
        <c:axId val="122046720"/>
        <c:scaling>
          <c:orientation val="minMax"/>
        </c:scaling>
        <c:axPos val="b"/>
        <c:majorTickMark val="none"/>
        <c:tickLblPos val="nextTo"/>
        <c:crossAx val="122210944"/>
        <c:crosses val="autoZero"/>
        <c:auto val="1"/>
        <c:lblAlgn val="ctr"/>
        <c:lblOffset val="100"/>
      </c:catAx>
      <c:valAx>
        <c:axId val="122210944"/>
        <c:scaling>
          <c:orientation val="minMax"/>
        </c:scaling>
        <c:axPos val="l"/>
        <c:majorGridlines/>
        <c:title>
          <c:layout/>
        </c:title>
        <c:numFmt formatCode="_-* #,##0.00_-;\-* #,##0.00_-;_-* &quot;-&quot;??_-;_-@_-" sourceLinked="1"/>
        <c:majorTickMark val="none"/>
        <c:tickLblPos val="nextTo"/>
        <c:crossAx val="12204672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Sheet5!$I$2:$I$3</c:f>
              <c:strCache>
                <c:ptCount val="1"/>
                <c:pt idx="0">
                  <c:v>ต้นทุนต่อหน่วย : บาท 2555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Sheet5!$H$4:$H$9</c:f>
              <c:strCache>
                <c:ptCount val="6"/>
                <c:pt idx="0">
                  <c:v>กลุ่มสาขาวิชาเกษตรศาสตร์</c:v>
                </c:pt>
                <c:pt idx="1">
                  <c:v>กลุ่มสาขาวิชาสถาปัตยกรรมศาสตร์</c:v>
                </c:pt>
                <c:pt idx="2">
                  <c:v>กลุ่มสาขาวิชาวิศวกรรมศาสตร์</c:v>
                </c:pt>
                <c:pt idx="3">
                  <c:v>กลุ่มสาขาวิทยาศาสตร์กายภาพ</c:v>
                </c:pt>
                <c:pt idx="4">
                  <c:v>กลุ่มสาขาวิชาบริหาร บัญชี พาณิชยศาสตร์ฯ</c:v>
                </c:pt>
                <c:pt idx="5">
                  <c:v>กลุ่มสาขาวิชาสังคมศาสตร์และมานุษยศาสตร์</c:v>
                </c:pt>
              </c:strCache>
            </c:strRef>
          </c:cat>
          <c:val>
            <c:numRef>
              <c:f>Sheet5!$I$4:$I$9</c:f>
              <c:numCache>
                <c:formatCode>_-* #,##0.00_-;\-* #,##0.00_-;_-* "-"??_-;_-@_-</c:formatCode>
                <c:ptCount val="6"/>
                <c:pt idx="0">
                  <c:v>31836.073016393177</c:v>
                </c:pt>
                <c:pt idx="1">
                  <c:v>46003.387027219076</c:v>
                </c:pt>
                <c:pt idx="2">
                  <c:v>42815.048195310548</c:v>
                </c:pt>
                <c:pt idx="3">
                  <c:v>22352.542099280879</c:v>
                </c:pt>
                <c:pt idx="4">
                  <c:v>13892.655116363305</c:v>
                </c:pt>
                <c:pt idx="5">
                  <c:v>14557.02673192371</c:v>
                </c:pt>
              </c:numCache>
            </c:numRef>
          </c:val>
        </c:ser>
        <c:ser>
          <c:idx val="1"/>
          <c:order val="1"/>
          <c:tx>
            <c:strRef>
              <c:f>Sheet5!$J$2:$J$3</c:f>
              <c:strCache>
                <c:ptCount val="1"/>
                <c:pt idx="0">
                  <c:v>ต้นทุนต่อหน่วย : บาท 2554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Sheet5!$H$4:$H$9</c:f>
              <c:strCache>
                <c:ptCount val="6"/>
                <c:pt idx="0">
                  <c:v>กลุ่มสาขาวิชาเกษตรศาสตร์</c:v>
                </c:pt>
                <c:pt idx="1">
                  <c:v>กลุ่มสาขาวิชาสถาปัตยกรรมศาสตร์</c:v>
                </c:pt>
                <c:pt idx="2">
                  <c:v>กลุ่มสาขาวิชาวิศวกรรมศาสตร์</c:v>
                </c:pt>
                <c:pt idx="3">
                  <c:v>กลุ่มสาขาวิทยาศาสตร์กายภาพ</c:v>
                </c:pt>
                <c:pt idx="4">
                  <c:v>กลุ่มสาขาวิชาบริหาร บัญชี พาณิชยศาสตร์ฯ</c:v>
                </c:pt>
                <c:pt idx="5">
                  <c:v>กลุ่มสาขาวิชาสังคมศาสตร์และมานุษยศาสตร์</c:v>
                </c:pt>
              </c:strCache>
            </c:strRef>
          </c:cat>
          <c:val>
            <c:numRef>
              <c:f>Sheet5!$J$4:$J$9</c:f>
              <c:numCache>
                <c:formatCode>_-* #,##0.00_-;\-* #,##0.00_-;_-* "-"??_-;_-@_-</c:formatCode>
                <c:ptCount val="6"/>
                <c:pt idx="0">
                  <c:v>28702.226446352321</c:v>
                </c:pt>
                <c:pt idx="1">
                  <c:v>38075.207255653448</c:v>
                </c:pt>
                <c:pt idx="2">
                  <c:v>41172.202762127148</c:v>
                </c:pt>
                <c:pt idx="3">
                  <c:v>21703.200472269265</c:v>
                </c:pt>
                <c:pt idx="4">
                  <c:v>15008.685158847444</c:v>
                </c:pt>
                <c:pt idx="5">
                  <c:v>14173.619975394589</c:v>
                </c:pt>
              </c:numCache>
            </c:numRef>
          </c:val>
        </c:ser>
        <c:axId val="86905984"/>
        <c:axId val="90009984"/>
      </c:barChart>
      <c:catAx>
        <c:axId val="86905984"/>
        <c:scaling>
          <c:orientation val="minMax"/>
        </c:scaling>
        <c:axPos val="b"/>
        <c:majorTickMark val="none"/>
        <c:tickLblPos val="nextTo"/>
        <c:crossAx val="90009984"/>
        <c:crosses val="autoZero"/>
        <c:auto val="1"/>
        <c:lblAlgn val="ctr"/>
        <c:lblOffset val="100"/>
      </c:catAx>
      <c:valAx>
        <c:axId val="90009984"/>
        <c:scaling>
          <c:orientation val="minMax"/>
        </c:scaling>
        <c:axPos val="l"/>
        <c:majorGridlines/>
        <c:title>
          <c:layout/>
        </c:title>
        <c:numFmt formatCode="_-* #,##0.00_-;\-* #,##0.00_-;_-* &quot;-&quot;??_-;_-@_-" sourceLinked="1"/>
        <c:majorTickMark val="none"/>
        <c:tickLblPos val="nextTo"/>
        <c:crossAx val="8690598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th-TH"/>
          </a:p>
        </c:txPr>
      </c:dTable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plotArea>
      <c:layout>
        <c:manualLayout>
          <c:layoutTarget val="inner"/>
          <c:xMode val="edge"/>
          <c:yMode val="edge"/>
          <c:x val="3.2608695652174002E-2"/>
          <c:y val="2.8901734104046239E-2"/>
          <c:w val="0.93913043478260849"/>
          <c:h val="0.77842003853564645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ค่าใช้จ่ายบุคลากร</c:v>
                </c:pt>
              </c:strCache>
            </c:strRef>
          </c:tx>
          <c:spPr>
            <a:gradFill rotWithShape="0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5000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0521">
              <a:noFill/>
            </a:ln>
          </c:spPr>
          <c:dLbls>
            <c:spPr>
              <a:noFill/>
              <a:ln w="20521">
                <a:noFill/>
              </a:ln>
            </c:spPr>
            <c:txPr>
              <a:bodyPr/>
              <a:lstStyle/>
              <a:p>
                <a:pPr>
                  <a:defRPr sz="848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endParaRPr lang="th-TH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2555</c:v>
                </c:pt>
                <c:pt idx="1">
                  <c:v>2554</c:v>
                </c:pt>
                <c:pt idx="2">
                  <c:v>2553</c:v>
                </c:pt>
              </c:numCache>
            </c:numRef>
          </c:cat>
          <c:val>
            <c:numRef>
              <c:f>Sheet1!$B$2:$D$2</c:f>
              <c:numCache>
                <c:formatCode>0.00</c:formatCode>
                <c:ptCount val="3"/>
                <c:pt idx="0">
                  <c:v>249.37230631000031</c:v>
                </c:pt>
                <c:pt idx="1">
                  <c:v>224.97402975999998</c:v>
                </c:pt>
                <c:pt idx="2">
                  <c:v>211.53397663999999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ค่าใช้จ่ายบำเหน็จบำนาญ</c:v>
                </c:pt>
              </c:strCache>
            </c:strRef>
          </c:tx>
          <c:spPr>
            <a:gradFill rotWithShape="0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50000">
                  <a:srgbClr val="CC99FF"/>
                </a:gs>
                <a:gs pos="100000">
                  <a:srgbClr val="CC99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0521">
              <a:noFill/>
            </a:ln>
          </c:spPr>
          <c:dLbls>
            <c:spPr>
              <a:noFill/>
              <a:ln w="20521">
                <a:noFill/>
              </a:ln>
            </c:spPr>
            <c:txPr>
              <a:bodyPr/>
              <a:lstStyle/>
              <a:p>
                <a:pPr>
                  <a:defRPr sz="848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endParaRPr lang="th-TH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2555</c:v>
                </c:pt>
                <c:pt idx="1">
                  <c:v>2554</c:v>
                </c:pt>
                <c:pt idx="2">
                  <c:v>2553</c:v>
                </c:pt>
              </c:numCache>
            </c:numRef>
          </c:cat>
          <c:val>
            <c:numRef>
              <c:f>Sheet1!$B$3:$D$3</c:f>
              <c:numCache>
                <c:formatCode>0.00</c:formatCode>
                <c:ptCount val="3"/>
                <c:pt idx="0">
                  <c:v>22.749513159999989</c:v>
                </c:pt>
                <c:pt idx="1">
                  <c:v>18.106875950000031</c:v>
                </c:pt>
                <c:pt idx="2">
                  <c:v>17.892385730000001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ค่าตอบแทน  ใช้สอย  และวัสดุ</c:v>
                </c:pt>
              </c:strCache>
            </c:strRef>
          </c:tx>
          <c:spPr>
            <a:gradFill rotWithShape="0">
              <a:gsLst>
                <a:gs pos="0">
                  <a:srgbClr val="33CCCC">
                    <a:gamma/>
                    <a:shade val="46275"/>
                    <a:invGamma/>
                  </a:srgbClr>
                </a:gs>
                <a:gs pos="50000">
                  <a:srgbClr val="33CCCC"/>
                </a:gs>
                <a:gs pos="100000">
                  <a:srgbClr val="33CC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0521">
              <a:noFill/>
            </a:ln>
          </c:spPr>
          <c:dLbls>
            <c:spPr>
              <a:noFill/>
              <a:ln w="20521">
                <a:noFill/>
              </a:ln>
            </c:spPr>
            <c:txPr>
              <a:bodyPr/>
              <a:lstStyle/>
              <a:p>
                <a:pPr>
                  <a:defRPr sz="848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endParaRPr lang="th-TH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2555</c:v>
                </c:pt>
                <c:pt idx="1">
                  <c:v>2554</c:v>
                </c:pt>
                <c:pt idx="2">
                  <c:v>2553</c:v>
                </c:pt>
              </c:numCache>
            </c:numRef>
          </c:cat>
          <c:val>
            <c:numRef>
              <c:f>Sheet1!$B$4:$D$4</c:f>
              <c:numCache>
                <c:formatCode>0.00</c:formatCode>
                <c:ptCount val="3"/>
                <c:pt idx="0">
                  <c:v>50.694965490000001</c:v>
                </c:pt>
                <c:pt idx="1">
                  <c:v>49.661567659999996</c:v>
                </c:pt>
                <c:pt idx="2">
                  <c:v>64.769874779999981</c:v>
                </c:pt>
              </c:numCache>
            </c:numRef>
          </c:val>
        </c:ser>
        <c:dLbls>
          <c:showVal val="1"/>
        </c:dLbls>
        <c:gapWidth val="120"/>
        <c:overlap val="100"/>
        <c:axId val="99374592"/>
        <c:axId val="99376128"/>
      </c:barChart>
      <c:catAx>
        <c:axId val="99374592"/>
        <c:scaling>
          <c:orientation val="minMax"/>
        </c:scaling>
        <c:axPos val="b"/>
        <c:numFmt formatCode="General" sourceLinked="1"/>
        <c:tickLblPos val="nextTo"/>
        <c:spPr>
          <a:ln w="10260">
            <a:solidFill>
              <a:srgbClr val="969696"/>
            </a:solidFill>
            <a:prstDash val="solid"/>
          </a:ln>
        </c:spPr>
        <c:txPr>
          <a:bodyPr rot="0" vert="horz"/>
          <a:lstStyle/>
          <a:p>
            <a:pPr>
              <a:defRPr sz="949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th-TH"/>
          </a:p>
        </c:txPr>
        <c:crossAx val="99376128"/>
        <c:crosses val="autoZero"/>
        <c:auto val="1"/>
        <c:lblAlgn val="ctr"/>
        <c:lblOffset val="100"/>
        <c:tickLblSkip val="1"/>
        <c:tickMarkSkip val="1"/>
      </c:catAx>
      <c:valAx>
        <c:axId val="99376128"/>
        <c:scaling>
          <c:orientation val="minMax"/>
        </c:scaling>
        <c:axPos val="l"/>
        <c:numFmt formatCode="0.00" sourceLinked="1"/>
        <c:majorTickMark val="none"/>
        <c:tickLblPos val="none"/>
        <c:spPr>
          <a:ln w="7695">
            <a:noFill/>
          </a:ln>
        </c:spPr>
        <c:crossAx val="99374592"/>
        <c:crosses val="autoZero"/>
        <c:crossBetween val="between"/>
      </c:valAx>
      <c:spPr>
        <a:noFill/>
        <a:ln w="20521">
          <a:noFill/>
        </a:ln>
      </c:spPr>
    </c:plotArea>
    <c:legend>
      <c:legendPos val="b"/>
      <c:layout>
        <c:manualLayout>
          <c:xMode val="edge"/>
          <c:yMode val="edge"/>
          <c:x val="0.22173913043478274"/>
          <c:y val="0.93641618497109647"/>
          <c:w val="0.54347826086956519"/>
          <c:h val="5.9730250481695592E-2"/>
        </c:manualLayout>
      </c:layout>
      <c:spPr>
        <a:noFill/>
        <a:ln w="10260">
          <a:solidFill>
            <a:srgbClr val="000000"/>
          </a:solidFill>
          <a:prstDash val="solid"/>
        </a:ln>
      </c:spPr>
      <c:txPr>
        <a:bodyPr/>
        <a:lstStyle/>
        <a:p>
          <a:pPr>
            <a:defRPr sz="873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th-TH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848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th-TH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style val="26"/>
  <c:chart>
    <c:title>
      <c:tx>
        <c:rich>
          <a:bodyPr/>
          <a:lstStyle/>
          <a:p>
            <a:pPr>
              <a:defRPr/>
            </a:pPr>
            <a:r>
              <a:rPr lang="th-TH" sz="2800" dirty="0"/>
              <a:t>เปรียบเทียบรายได้ ค่าใช้จ่าย งวดครึ่งปี </a:t>
            </a:r>
            <a:r>
              <a:rPr lang="en-US" sz="2800" dirty="0"/>
              <a:t>2554 </a:t>
            </a:r>
            <a:r>
              <a:rPr lang="th-TH" sz="2800" dirty="0"/>
              <a:t>และ </a:t>
            </a:r>
            <a:r>
              <a:rPr lang="en-US" sz="2800" dirty="0"/>
              <a:t>2555</a:t>
            </a:r>
          </a:p>
        </c:rich>
      </c:tx>
      <c:layout>
        <c:manualLayout>
          <c:xMode val="edge"/>
          <c:yMode val="edge"/>
          <c:x val="0.25252589101102846"/>
          <c:y val="1.6016014332861542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งบกำไร!$N$6</c:f>
              <c:strCache>
                <c:ptCount val="1"/>
                <c:pt idx="0">
                  <c:v>2555</c:v>
                </c:pt>
              </c:strCache>
            </c:strRef>
          </c:tx>
          <c:cat>
            <c:strRef>
              <c:f>งบกำไร!$M$7:$M$11</c:f>
              <c:strCache>
                <c:ptCount val="5"/>
                <c:pt idx="0">
                  <c:v>รายได้จากรัฐบาล</c:v>
                </c:pt>
                <c:pt idx="1">
                  <c:v>รายได้จากการจัดการศึกษา</c:v>
                </c:pt>
                <c:pt idx="2">
                  <c:v>รายได้จากแหล่งอื่น</c:v>
                </c:pt>
                <c:pt idx="3">
                  <c:v>ค่าใช้จ่ายจากการดำเนินงาน</c:v>
                </c:pt>
                <c:pt idx="4">
                  <c:v>รายได้สูง/(ต่ำ)  กว่าค่าใช้จ่ายสุทธิ</c:v>
                </c:pt>
              </c:strCache>
            </c:strRef>
          </c:cat>
          <c:val>
            <c:numRef>
              <c:f>งบกำไร!$N$7:$N$11</c:f>
              <c:numCache>
                <c:formatCode>_-* #,##0.00_-;\-* #,##0.00_-;_-* "-"??_-;_-@_-</c:formatCode>
                <c:ptCount val="5"/>
                <c:pt idx="0">
                  <c:v>404463369.85999995</c:v>
                </c:pt>
                <c:pt idx="1">
                  <c:v>165192452.98000011</c:v>
                </c:pt>
                <c:pt idx="2">
                  <c:v>80399554.659999892</c:v>
                </c:pt>
                <c:pt idx="3">
                  <c:v>529181897.80000007</c:v>
                </c:pt>
                <c:pt idx="4">
                  <c:v>120873479.69999993</c:v>
                </c:pt>
              </c:numCache>
            </c:numRef>
          </c:val>
        </c:ser>
        <c:ser>
          <c:idx val="1"/>
          <c:order val="1"/>
          <c:tx>
            <c:strRef>
              <c:f>งบกำไร!$O$6</c:f>
              <c:strCache>
                <c:ptCount val="1"/>
                <c:pt idx="0">
                  <c:v>2554</c:v>
                </c:pt>
              </c:strCache>
            </c:strRef>
          </c:tx>
          <c:cat>
            <c:strRef>
              <c:f>งบกำไร!$M$7:$M$11</c:f>
              <c:strCache>
                <c:ptCount val="5"/>
                <c:pt idx="0">
                  <c:v>รายได้จากรัฐบาล</c:v>
                </c:pt>
                <c:pt idx="1">
                  <c:v>รายได้จากการจัดการศึกษา</c:v>
                </c:pt>
                <c:pt idx="2">
                  <c:v>รายได้จากแหล่งอื่น</c:v>
                </c:pt>
                <c:pt idx="3">
                  <c:v>ค่าใช้จ่ายจากการดำเนินงาน</c:v>
                </c:pt>
                <c:pt idx="4">
                  <c:v>รายได้สูง/(ต่ำ)  กว่าค่าใช้จ่ายสุทธิ</c:v>
                </c:pt>
              </c:strCache>
            </c:strRef>
          </c:cat>
          <c:val>
            <c:numRef>
              <c:f>งบกำไร!$O$7:$O$11</c:f>
              <c:numCache>
                <c:formatCode>_-* #,##0.00_-;\-* #,##0.00_-;_-* "-"??_-;_-@_-</c:formatCode>
                <c:ptCount val="5"/>
                <c:pt idx="0">
                  <c:v>294844257</c:v>
                </c:pt>
                <c:pt idx="1">
                  <c:v>148067649.23999998</c:v>
                </c:pt>
                <c:pt idx="2">
                  <c:v>68176623.890000001</c:v>
                </c:pt>
                <c:pt idx="3">
                  <c:v>475513421.06</c:v>
                </c:pt>
                <c:pt idx="4">
                  <c:v>35575109.07</c:v>
                </c:pt>
              </c:numCache>
            </c:numRef>
          </c:val>
        </c:ser>
        <c:ser>
          <c:idx val="2"/>
          <c:order val="2"/>
          <c:tx>
            <c:strRef>
              <c:f>งบกำไร!$P$6</c:f>
              <c:strCache>
                <c:ptCount val="1"/>
                <c:pt idx="0">
                  <c:v>เพิ่ม(ลด)</c:v>
                </c:pt>
              </c:strCache>
            </c:strRef>
          </c:tx>
          <c:cat>
            <c:strRef>
              <c:f>งบกำไร!$M$7:$M$11</c:f>
              <c:strCache>
                <c:ptCount val="5"/>
                <c:pt idx="0">
                  <c:v>รายได้จากรัฐบาล</c:v>
                </c:pt>
                <c:pt idx="1">
                  <c:v>รายได้จากการจัดการศึกษา</c:v>
                </c:pt>
                <c:pt idx="2">
                  <c:v>รายได้จากแหล่งอื่น</c:v>
                </c:pt>
                <c:pt idx="3">
                  <c:v>ค่าใช้จ่ายจากการดำเนินงาน</c:v>
                </c:pt>
                <c:pt idx="4">
                  <c:v>รายได้สูง/(ต่ำ)  กว่าค่าใช้จ่ายสุทธิ</c:v>
                </c:pt>
              </c:strCache>
            </c:strRef>
          </c:cat>
          <c:val>
            <c:numRef>
              <c:f>งบกำไร!$P$7:$P$11</c:f>
              <c:numCache>
                <c:formatCode>0%</c:formatCode>
                <c:ptCount val="5"/>
                <c:pt idx="0">
                  <c:v>0.37178649492908517</c:v>
                </c:pt>
                <c:pt idx="1">
                  <c:v>0.11565526857418222</c:v>
                </c:pt>
                <c:pt idx="2">
                  <c:v>0.17928330962414871</c:v>
                </c:pt>
                <c:pt idx="3">
                  <c:v>0.11286427335818221</c:v>
                </c:pt>
                <c:pt idx="4">
                  <c:v>2.3976980776688794</c:v>
                </c:pt>
              </c:numCache>
            </c:numRef>
          </c:val>
        </c:ser>
        <c:axId val="96803072"/>
        <c:axId val="98948224"/>
      </c:barChart>
      <c:catAx>
        <c:axId val="96803072"/>
        <c:scaling>
          <c:orientation val="minMax"/>
        </c:scaling>
        <c:axPos val="b"/>
        <c:majorTickMark val="none"/>
        <c:tickLblPos val="nextTo"/>
        <c:crossAx val="98948224"/>
        <c:crosses val="autoZero"/>
        <c:auto val="1"/>
        <c:lblAlgn val="ctr"/>
        <c:lblOffset val="100"/>
      </c:catAx>
      <c:valAx>
        <c:axId val="98948224"/>
        <c:scaling>
          <c:orientation val="minMax"/>
        </c:scaling>
        <c:delete val="1"/>
        <c:axPos val="l"/>
        <c:majorGridlines/>
        <c:numFmt formatCode="_-* #,##0.00_-;\-* #,##0.00_-;_-* &quot;-&quot;??_-;_-@_-" sourceLinked="1"/>
        <c:majorTickMark val="none"/>
        <c:tickLblPos val="none"/>
        <c:crossAx val="968030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tx>
        <c:rich>
          <a:bodyPr/>
          <a:lstStyle/>
          <a:p>
            <a:pPr>
              <a:defRPr/>
            </a:pPr>
            <a:r>
              <a:rPr lang="th-TH"/>
              <a:t>เปรียบเทียบสินทรัพย์ หนี้สินและทุน งวดครึ่งปี </a:t>
            </a:r>
            <a:r>
              <a:rPr lang="en-US"/>
              <a:t>2554 </a:t>
            </a:r>
            <a:r>
              <a:rPr lang="th-TH"/>
              <a:t>และ </a:t>
            </a:r>
            <a:r>
              <a:rPr lang="en-US"/>
              <a:t>2555</a:t>
            </a:r>
          </a:p>
        </c:rich>
      </c:tx>
      <c:layout>
        <c:manualLayout>
          <c:xMode val="edge"/>
          <c:yMode val="edge"/>
          <c:x val="0.22236063052672092"/>
          <c:y val="8.0080071664307591E-3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งบดุล!$N$6</c:f>
              <c:strCache>
                <c:ptCount val="1"/>
                <c:pt idx="0">
                  <c:v>2555</c:v>
                </c:pt>
              </c:strCache>
            </c:strRef>
          </c:tx>
          <c:cat>
            <c:strRef>
              <c:f>งบดุล!$M$7:$M$12</c:f>
              <c:strCache>
                <c:ptCount val="6"/>
                <c:pt idx="0">
                  <c:v>สินทรัพย์หมุนเวียน</c:v>
                </c:pt>
                <c:pt idx="1">
                  <c:v>สินทรัพย์ไม่หมุนเวียน</c:v>
                </c:pt>
                <c:pt idx="3">
                  <c:v>หนี้สินหมุนเวียน</c:v>
                </c:pt>
                <c:pt idx="4">
                  <c:v>หนี้สินไม่หมุนเวียน</c:v>
                </c:pt>
                <c:pt idx="5">
                  <c:v>ส่วนทุน</c:v>
                </c:pt>
              </c:strCache>
            </c:strRef>
          </c:cat>
          <c:val>
            <c:numRef>
              <c:f>งบดุล!$N$7:$N$12</c:f>
              <c:numCache>
                <c:formatCode>_-* #,##0.00_-;\-* #,##0.00_-;_-* "-"??_-;_-@_-</c:formatCode>
                <c:ptCount val="6"/>
                <c:pt idx="0">
                  <c:v>366257239.46000004</c:v>
                </c:pt>
                <c:pt idx="1">
                  <c:v>2879993918.0299993</c:v>
                </c:pt>
                <c:pt idx="3">
                  <c:v>130931469.48000002</c:v>
                </c:pt>
                <c:pt idx="4">
                  <c:v>94656277.849999994</c:v>
                </c:pt>
                <c:pt idx="5">
                  <c:v>3020663410.1599998</c:v>
                </c:pt>
              </c:numCache>
            </c:numRef>
          </c:val>
        </c:ser>
        <c:ser>
          <c:idx val="1"/>
          <c:order val="1"/>
          <c:tx>
            <c:strRef>
              <c:f>งบดุล!$O$6</c:f>
              <c:strCache>
                <c:ptCount val="1"/>
                <c:pt idx="0">
                  <c:v>2554</c:v>
                </c:pt>
              </c:strCache>
            </c:strRef>
          </c:tx>
          <c:cat>
            <c:strRef>
              <c:f>งบดุล!$M$7:$M$12</c:f>
              <c:strCache>
                <c:ptCount val="6"/>
                <c:pt idx="0">
                  <c:v>สินทรัพย์หมุนเวียน</c:v>
                </c:pt>
                <c:pt idx="1">
                  <c:v>สินทรัพย์ไม่หมุนเวียน</c:v>
                </c:pt>
                <c:pt idx="3">
                  <c:v>หนี้สินหมุนเวียน</c:v>
                </c:pt>
                <c:pt idx="4">
                  <c:v>หนี้สินไม่หมุนเวียน</c:v>
                </c:pt>
                <c:pt idx="5">
                  <c:v>ส่วนทุน</c:v>
                </c:pt>
              </c:strCache>
            </c:strRef>
          </c:cat>
          <c:val>
            <c:numRef>
              <c:f>งบดุล!$O$7:$O$12</c:f>
              <c:numCache>
                <c:formatCode>_-* #,##0.00_-;\-* #,##0.00_-;_-* "-"??_-;_-@_-</c:formatCode>
                <c:ptCount val="6"/>
                <c:pt idx="0">
                  <c:v>301311137.64300066</c:v>
                </c:pt>
                <c:pt idx="1">
                  <c:v>2792730769.6599998</c:v>
                </c:pt>
                <c:pt idx="3">
                  <c:v>133449431.35999997</c:v>
                </c:pt>
                <c:pt idx="4">
                  <c:v>85848586.419999987</c:v>
                </c:pt>
                <c:pt idx="5">
                  <c:v>2874743889.5200005</c:v>
                </c:pt>
              </c:numCache>
            </c:numRef>
          </c:val>
        </c:ser>
        <c:ser>
          <c:idx val="2"/>
          <c:order val="2"/>
          <c:tx>
            <c:strRef>
              <c:f>งบดุล!$P$6</c:f>
              <c:strCache>
                <c:ptCount val="1"/>
                <c:pt idx="0">
                  <c:v>เพิ่ม(ลด)</c:v>
                </c:pt>
              </c:strCache>
            </c:strRef>
          </c:tx>
          <c:cat>
            <c:strRef>
              <c:f>งบดุล!$M$7:$M$12</c:f>
              <c:strCache>
                <c:ptCount val="6"/>
                <c:pt idx="0">
                  <c:v>สินทรัพย์หมุนเวียน</c:v>
                </c:pt>
                <c:pt idx="1">
                  <c:v>สินทรัพย์ไม่หมุนเวียน</c:v>
                </c:pt>
                <c:pt idx="3">
                  <c:v>หนี้สินหมุนเวียน</c:v>
                </c:pt>
                <c:pt idx="4">
                  <c:v>หนี้สินไม่หมุนเวียน</c:v>
                </c:pt>
                <c:pt idx="5">
                  <c:v>ส่วนทุน</c:v>
                </c:pt>
              </c:strCache>
            </c:strRef>
          </c:cat>
          <c:val>
            <c:numRef>
              <c:f>งบดุล!$P$7:$P$12</c:f>
              <c:numCache>
                <c:formatCode>0%</c:formatCode>
                <c:ptCount val="6"/>
                <c:pt idx="0">
                  <c:v>0.21554497561902144</c:v>
                </c:pt>
                <c:pt idx="1">
                  <c:v>3.1246530928802616E-2</c:v>
                </c:pt>
                <c:pt idx="3">
                  <c:v>-1.8868284820243133E-2</c:v>
                </c:pt>
                <c:pt idx="4">
                  <c:v>0.10259564888942772</c:v>
                </c:pt>
                <c:pt idx="5">
                  <c:v>5.0759137595510734E-2</c:v>
                </c:pt>
              </c:numCache>
            </c:numRef>
          </c:val>
        </c:ser>
        <c:shape val="box"/>
        <c:axId val="60850560"/>
        <c:axId val="60852096"/>
        <c:axId val="0"/>
      </c:bar3DChart>
      <c:catAx>
        <c:axId val="60850560"/>
        <c:scaling>
          <c:orientation val="minMax"/>
        </c:scaling>
        <c:axPos val="b"/>
        <c:majorTickMark val="none"/>
        <c:tickLblPos val="nextTo"/>
        <c:crossAx val="60852096"/>
        <c:crosses val="autoZero"/>
        <c:auto val="1"/>
        <c:lblAlgn val="ctr"/>
        <c:lblOffset val="100"/>
      </c:catAx>
      <c:valAx>
        <c:axId val="60852096"/>
        <c:scaling>
          <c:orientation val="minMax"/>
        </c:scaling>
        <c:delete val="1"/>
        <c:axPos val="l"/>
        <c:majorGridlines/>
        <c:numFmt formatCode="_-* #,##0.00_-;\-* #,##0.00_-;_-* &quot;-&quot;??_-;_-@_-" sourceLinked="1"/>
        <c:majorTickMark val="none"/>
        <c:tickLblPos val="none"/>
        <c:crossAx val="608505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b="1"/>
      </a:pPr>
      <a:endParaRPr lang="th-TH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title>
      <c:layout/>
      <c:txPr>
        <a:bodyPr/>
        <a:lstStyle/>
        <a:p>
          <a:pPr>
            <a:defRPr sz="2000"/>
          </a:pPr>
          <a:endParaRPr lang="th-TH"/>
        </a:p>
      </c:txPr>
    </c:title>
    <c:plotArea>
      <c:layout>
        <c:manualLayout>
          <c:layoutTarget val="inner"/>
          <c:xMode val="edge"/>
          <c:yMode val="edge"/>
          <c:x val="5.5449176119421073E-2"/>
          <c:y val="0.11344676819110258"/>
          <c:w val="0.87145242329930173"/>
          <c:h val="0.65088426354172013"/>
        </c:manualLayout>
      </c:layout>
      <c:barChart>
        <c:barDir val="bar"/>
        <c:grouping val="clustered"/>
        <c:ser>
          <c:idx val="0"/>
          <c:order val="0"/>
          <c:tx>
            <c:strRef>
              <c:f>chart!$C$16</c:f>
              <c:strCache>
                <c:ptCount val="1"/>
                <c:pt idx="0">
                  <c:v>อัตราส่วนเงินทุนหมุนเวียน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numRef>
              <c:f>chart!$D$15:$E$15</c:f>
              <c:numCache>
                <c:formatCode>General</c:formatCode>
                <c:ptCount val="2"/>
                <c:pt idx="0">
                  <c:v>2555</c:v>
                </c:pt>
                <c:pt idx="1">
                  <c:v>2554</c:v>
                </c:pt>
              </c:numCache>
            </c:numRef>
          </c:cat>
          <c:val>
            <c:numRef>
              <c:f>chart!$D$16:$E$16</c:f>
              <c:numCache>
                <c:formatCode>General</c:formatCode>
                <c:ptCount val="2"/>
                <c:pt idx="0">
                  <c:v>2.8</c:v>
                </c:pt>
                <c:pt idx="1">
                  <c:v>2.6</c:v>
                </c:pt>
              </c:numCache>
            </c:numRef>
          </c:val>
        </c:ser>
        <c:axId val="83849216"/>
        <c:axId val="83850752"/>
      </c:barChart>
      <c:catAx>
        <c:axId val="83849216"/>
        <c:scaling>
          <c:orientation val="minMax"/>
        </c:scaling>
        <c:axPos val="l"/>
        <c:numFmt formatCode="General" sourceLinked="1"/>
        <c:tickLblPos val="nextTo"/>
        <c:crossAx val="83850752"/>
        <c:crosses val="autoZero"/>
        <c:auto val="1"/>
        <c:lblAlgn val="ctr"/>
        <c:lblOffset val="100"/>
      </c:catAx>
      <c:valAx>
        <c:axId val="83850752"/>
        <c:scaling>
          <c:orientation val="minMax"/>
        </c:scaling>
        <c:axPos val="b"/>
        <c:majorGridlines/>
        <c:numFmt formatCode="General" sourceLinked="1"/>
        <c:tickLblPos val="nextTo"/>
        <c:crossAx val="83849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8672560347325317"/>
          <c:y val="0.8516216874248046"/>
          <c:w val="0.41126530603353423"/>
          <c:h val="0.10496469659399546"/>
        </c:manualLayout>
      </c:layout>
      <c:txPr>
        <a:bodyPr/>
        <a:lstStyle/>
        <a:p>
          <a:pPr>
            <a:defRPr sz="1100"/>
          </a:pPr>
          <a:endParaRPr lang="th-TH"/>
        </a:p>
      </c:txPr>
    </c:legend>
    <c:plotVisOnly val="1"/>
  </c:chart>
  <c:txPr>
    <a:bodyPr/>
    <a:lstStyle/>
    <a:p>
      <a:pPr>
        <a:defRPr b="1">
          <a:solidFill>
            <a:schemeClr val="accent2">
              <a:lumMod val="40000"/>
              <a:lumOff val="6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th-TH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plotArea>
      <c:layout>
        <c:manualLayout>
          <c:layoutTarget val="inner"/>
          <c:xMode val="edge"/>
          <c:yMode val="edge"/>
          <c:x val="0.10643541572916705"/>
          <c:y val="4.2131408980474176E-2"/>
          <c:w val="0.82636468951872333"/>
          <c:h val="0.69722204127128851"/>
        </c:manualLayout>
      </c:layout>
      <c:barChart>
        <c:barDir val="bar"/>
        <c:grouping val="clustered"/>
        <c:ser>
          <c:idx val="0"/>
          <c:order val="0"/>
          <c:tx>
            <c:strRef>
              <c:f>chart!$C$18</c:f>
              <c:strCache>
                <c:ptCount val="1"/>
                <c:pt idx="0">
                  <c:v>อัตราส่วนหนี้สินรวมต่อสินทรัพย์รวม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numRef>
              <c:f>chart!$D$17:$E$17</c:f>
              <c:numCache>
                <c:formatCode>General</c:formatCode>
                <c:ptCount val="2"/>
                <c:pt idx="0">
                  <c:v>2555</c:v>
                </c:pt>
                <c:pt idx="1">
                  <c:v>2554</c:v>
                </c:pt>
              </c:numCache>
            </c:numRef>
          </c:cat>
          <c:val>
            <c:numRef>
              <c:f>chart!$D$18:$E$18</c:f>
              <c:numCache>
                <c:formatCode>0.00%</c:formatCode>
                <c:ptCount val="2"/>
                <c:pt idx="0">
                  <c:v>6.9500000000000034E-2</c:v>
                </c:pt>
                <c:pt idx="1">
                  <c:v>7.0800000000000002E-2</c:v>
                </c:pt>
              </c:numCache>
            </c:numRef>
          </c:val>
        </c:ser>
        <c:ser>
          <c:idx val="1"/>
          <c:order val="1"/>
          <c:tx>
            <c:strRef>
              <c:f>chart!$C$19</c:f>
              <c:strCache>
                <c:ptCount val="1"/>
                <c:pt idx="0">
                  <c:v>อัตราส่วนหนี้สินรวมต่อส่วนของทุน</c:v>
                </c:pt>
              </c:strCache>
            </c:strRef>
          </c:tx>
          <c:spPr>
            <a:solidFill>
              <a:schemeClr val="accent6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numRef>
              <c:f>chart!$D$17:$E$17</c:f>
              <c:numCache>
                <c:formatCode>General</c:formatCode>
                <c:ptCount val="2"/>
                <c:pt idx="0">
                  <c:v>2555</c:v>
                </c:pt>
                <c:pt idx="1">
                  <c:v>2554</c:v>
                </c:pt>
              </c:numCache>
            </c:numRef>
          </c:cat>
          <c:val>
            <c:numRef>
              <c:f>chart!$D$19:$E$19</c:f>
              <c:numCache>
                <c:formatCode>0.00%</c:formatCode>
                <c:ptCount val="2"/>
                <c:pt idx="0">
                  <c:v>7.4700000000000169E-2</c:v>
                </c:pt>
                <c:pt idx="1">
                  <c:v>7.6300000000000021E-2</c:v>
                </c:pt>
              </c:numCache>
            </c:numRef>
          </c:val>
        </c:ser>
        <c:axId val="83880192"/>
        <c:axId val="83886080"/>
      </c:barChart>
      <c:catAx>
        <c:axId val="83880192"/>
        <c:scaling>
          <c:orientation val="minMax"/>
        </c:scaling>
        <c:axPos val="l"/>
        <c:numFmt formatCode="General" sourceLinked="1"/>
        <c:tickLblPos val="nextTo"/>
        <c:crossAx val="83886080"/>
        <c:crosses val="autoZero"/>
        <c:auto val="1"/>
        <c:lblAlgn val="ctr"/>
        <c:lblOffset val="100"/>
      </c:catAx>
      <c:valAx>
        <c:axId val="83886080"/>
        <c:scaling>
          <c:orientation val="minMax"/>
        </c:scaling>
        <c:axPos val="b"/>
        <c:majorGridlines/>
        <c:numFmt formatCode="0.00%" sourceLinked="1"/>
        <c:tickLblPos val="nextTo"/>
        <c:crossAx val="83880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674177261114748"/>
          <c:y val="0.84439395913404169"/>
          <c:w val="0.707052803434568"/>
          <c:h val="0.13851974898486541"/>
        </c:manualLayout>
      </c:layout>
      <c:txPr>
        <a:bodyPr/>
        <a:lstStyle/>
        <a:p>
          <a:pPr>
            <a:defRPr sz="1050"/>
          </a:pPr>
          <a:endParaRPr lang="th-TH"/>
        </a:p>
      </c:txPr>
    </c:legend>
    <c:plotVisOnly val="1"/>
  </c:chart>
  <c:txPr>
    <a:bodyPr/>
    <a:lstStyle/>
    <a:p>
      <a:pPr>
        <a:defRPr b="1">
          <a:solidFill>
            <a:schemeClr val="accent2">
              <a:lumMod val="40000"/>
              <a:lumOff val="6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th-TH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style val="5"/>
  <c:chart>
    <c:plotArea>
      <c:layout/>
      <c:barChart>
        <c:barDir val="bar"/>
        <c:grouping val="clustered"/>
        <c:ser>
          <c:idx val="0"/>
          <c:order val="0"/>
          <c:tx>
            <c:strRef>
              <c:f>chart!$C$21</c:f>
              <c:strCache>
                <c:ptCount val="1"/>
                <c:pt idx="0">
                  <c:v>อัตราส่วนหมุนเวียนของสินทรัพย์ทั้งสิ้น</c:v>
                </c:pt>
              </c:strCache>
            </c:strRef>
          </c:tx>
          <c:cat>
            <c:numRef>
              <c:f>chart!$D$20:$E$20</c:f>
              <c:numCache>
                <c:formatCode>General</c:formatCode>
                <c:ptCount val="2"/>
                <c:pt idx="0">
                  <c:v>2555</c:v>
                </c:pt>
                <c:pt idx="1">
                  <c:v>2554</c:v>
                </c:pt>
              </c:numCache>
            </c:numRef>
          </c:cat>
          <c:val>
            <c:numRef>
              <c:f>chart!$D$21:$E$21</c:f>
              <c:numCache>
                <c:formatCode>General</c:formatCode>
                <c:ptCount val="2"/>
                <c:pt idx="0">
                  <c:v>0.2</c:v>
                </c:pt>
                <c:pt idx="1">
                  <c:v>0.17</c:v>
                </c:pt>
              </c:numCache>
            </c:numRef>
          </c:val>
        </c:ser>
        <c:ser>
          <c:idx val="1"/>
          <c:order val="1"/>
          <c:tx>
            <c:strRef>
              <c:f>chart!$C$22</c:f>
              <c:strCache>
                <c:ptCount val="1"/>
                <c:pt idx="0">
                  <c:v>อัตราหมุนเวียนของสินทรัพย์ไม่หมุนเวียน</c:v>
                </c:pt>
              </c:strCache>
            </c:strRef>
          </c:tx>
          <c:cat>
            <c:numRef>
              <c:f>chart!$D$20:$E$20</c:f>
              <c:numCache>
                <c:formatCode>General</c:formatCode>
                <c:ptCount val="2"/>
                <c:pt idx="0">
                  <c:v>2555</c:v>
                </c:pt>
                <c:pt idx="1">
                  <c:v>2554</c:v>
                </c:pt>
              </c:numCache>
            </c:numRef>
          </c:cat>
          <c:val>
            <c:numRef>
              <c:f>chart!$D$22:$E$22</c:f>
              <c:numCache>
                <c:formatCode>General</c:formatCode>
                <c:ptCount val="2"/>
                <c:pt idx="0">
                  <c:v>0.23</c:v>
                </c:pt>
                <c:pt idx="1">
                  <c:v>0.18000000000000024</c:v>
                </c:pt>
              </c:numCache>
            </c:numRef>
          </c:val>
        </c:ser>
        <c:axId val="83918848"/>
        <c:axId val="83920384"/>
      </c:barChart>
      <c:catAx>
        <c:axId val="83918848"/>
        <c:scaling>
          <c:orientation val="minMax"/>
        </c:scaling>
        <c:axPos val="l"/>
        <c:numFmt formatCode="General" sourceLinked="1"/>
        <c:tickLblPos val="nextTo"/>
        <c:crossAx val="83920384"/>
        <c:crosses val="autoZero"/>
        <c:auto val="1"/>
        <c:lblAlgn val="ctr"/>
        <c:lblOffset val="100"/>
      </c:catAx>
      <c:valAx>
        <c:axId val="83920384"/>
        <c:scaling>
          <c:orientation val="minMax"/>
        </c:scaling>
        <c:axPos val="b"/>
        <c:majorGridlines/>
        <c:numFmt formatCode="General" sourceLinked="1"/>
        <c:tickLblPos val="nextTo"/>
        <c:crossAx val="839188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DAE203-3989-4B9D-A348-481B8C02FB15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5725A7E0-6014-4746-94D4-6F3BAE116953}">
      <dgm:prSet phldrT="[ข้อความ]" custT="1"/>
      <dgm:spPr/>
      <dgm:t>
        <a:bodyPr/>
        <a:lstStyle/>
        <a:p>
          <a:r>
            <a:rPr lang="th-TH" sz="2400" b="1" dirty="0" smtClean="0"/>
            <a:t>เปรียบเทียบประมาณการกับผลการดำเนินงาน</a:t>
          </a:r>
          <a:endParaRPr lang="th-TH" sz="2400" b="1" dirty="0"/>
        </a:p>
      </dgm:t>
    </dgm:pt>
    <dgm:pt modelId="{E21E1143-923F-42D3-B166-65FC2B873E80}" type="parTrans" cxnId="{CED20747-1938-47ED-AAB9-CF37E948FC55}">
      <dgm:prSet/>
      <dgm:spPr/>
      <dgm:t>
        <a:bodyPr/>
        <a:lstStyle/>
        <a:p>
          <a:endParaRPr lang="th-TH"/>
        </a:p>
      </dgm:t>
    </dgm:pt>
    <dgm:pt modelId="{C6A95229-37E0-4987-887F-885E5E19BE95}" type="sibTrans" cxnId="{CED20747-1938-47ED-AAB9-CF37E948FC55}">
      <dgm:prSet/>
      <dgm:spPr/>
      <dgm:t>
        <a:bodyPr/>
        <a:lstStyle/>
        <a:p>
          <a:endParaRPr lang="th-TH"/>
        </a:p>
      </dgm:t>
    </dgm:pt>
    <dgm:pt modelId="{E1A96ACF-6773-48C3-98A5-B634ADCECF89}">
      <dgm:prSet phldrT="[ข้อความ]" custT="1"/>
      <dgm:spPr/>
      <dgm:t>
        <a:bodyPr/>
        <a:lstStyle/>
        <a:p>
          <a:r>
            <a:rPr lang="th-TH" sz="2400" b="1" dirty="0" smtClean="0"/>
            <a:t>การ</a:t>
          </a:r>
          <a:r>
            <a:rPr lang="th-TH" sz="2400" b="1" dirty="0" smtClean="0"/>
            <a:t>วิเคราะห์รายงานทางการเงิน </a:t>
          </a:r>
          <a:endParaRPr lang="th-TH" sz="2400" b="1" dirty="0"/>
        </a:p>
      </dgm:t>
    </dgm:pt>
    <dgm:pt modelId="{E82E4B92-13F9-49E9-A82F-9BAEAC704947}" type="parTrans" cxnId="{6F7FECDC-C1A3-4B40-8BBB-BA75489DAB80}">
      <dgm:prSet/>
      <dgm:spPr/>
      <dgm:t>
        <a:bodyPr/>
        <a:lstStyle/>
        <a:p>
          <a:endParaRPr lang="th-TH"/>
        </a:p>
      </dgm:t>
    </dgm:pt>
    <dgm:pt modelId="{07C8F69D-0063-4A3F-8BB4-B3C83787DF5A}" type="sibTrans" cxnId="{6F7FECDC-C1A3-4B40-8BBB-BA75489DAB80}">
      <dgm:prSet/>
      <dgm:spPr/>
      <dgm:t>
        <a:bodyPr/>
        <a:lstStyle/>
        <a:p>
          <a:endParaRPr lang="th-TH"/>
        </a:p>
      </dgm:t>
    </dgm:pt>
    <dgm:pt modelId="{C70B91DA-EA69-4A33-BDE9-9BDF1A4D9992}">
      <dgm:prSet phldrT="[ข้อความ]" custT="1"/>
      <dgm:spPr/>
      <dgm:t>
        <a:bodyPr/>
        <a:lstStyle/>
        <a:p>
          <a:r>
            <a:rPr lang="th-TH" sz="2400" b="1" dirty="0" smtClean="0"/>
            <a:t>การจัดซื้อจัดจ้าง</a:t>
          </a:r>
          <a:endParaRPr lang="th-TH" sz="2400" b="1" dirty="0"/>
        </a:p>
      </dgm:t>
    </dgm:pt>
    <dgm:pt modelId="{9DF473A7-9421-47CB-BE36-62A58CB8EEA8}" type="parTrans" cxnId="{9C59DBDA-648C-44F4-875F-EB4055909FCF}">
      <dgm:prSet/>
      <dgm:spPr/>
      <dgm:t>
        <a:bodyPr/>
        <a:lstStyle/>
        <a:p>
          <a:endParaRPr lang="th-TH"/>
        </a:p>
      </dgm:t>
    </dgm:pt>
    <dgm:pt modelId="{9AEB2A01-5DEC-4446-A3AB-9510CA927B96}" type="sibTrans" cxnId="{9C59DBDA-648C-44F4-875F-EB4055909FCF}">
      <dgm:prSet/>
      <dgm:spPr/>
      <dgm:t>
        <a:bodyPr/>
        <a:lstStyle/>
        <a:p>
          <a:endParaRPr lang="th-TH"/>
        </a:p>
      </dgm:t>
    </dgm:pt>
    <dgm:pt modelId="{EBF65535-4B07-4734-AF91-97DE2D7BD3A9}">
      <dgm:prSet custT="1"/>
      <dgm:spPr/>
      <dgm:t>
        <a:bodyPr/>
        <a:lstStyle/>
        <a:p>
          <a:r>
            <a:rPr lang="th-TH" sz="2400" b="1" dirty="0" smtClean="0"/>
            <a:t>การวิเคราะห์โครงสร้างฐานะการเงิน</a:t>
          </a:r>
          <a:endParaRPr lang="en-US" sz="2400" b="1" dirty="0"/>
        </a:p>
      </dgm:t>
    </dgm:pt>
    <dgm:pt modelId="{98917221-DF6A-4EAF-A0BF-B434A19796A8}" type="parTrans" cxnId="{F74711B7-F1D8-421F-A9AE-50291B807C31}">
      <dgm:prSet/>
      <dgm:spPr/>
      <dgm:t>
        <a:bodyPr/>
        <a:lstStyle/>
        <a:p>
          <a:endParaRPr lang="th-TH"/>
        </a:p>
      </dgm:t>
    </dgm:pt>
    <dgm:pt modelId="{36FA8513-7FF0-4435-857A-7119799B173A}" type="sibTrans" cxnId="{F74711B7-F1D8-421F-A9AE-50291B807C31}">
      <dgm:prSet/>
      <dgm:spPr/>
      <dgm:t>
        <a:bodyPr/>
        <a:lstStyle/>
        <a:p>
          <a:endParaRPr lang="th-TH"/>
        </a:p>
      </dgm:t>
    </dgm:pt>
    <dgm:pt modelId="{B2DA2D0C-6CB4-40B5-8EBB-4328A372060D}">
      <dgm:prSet custT="1"/>
      <dgm:spPr/>
      <dgm:t>
        <a:bodyPr/>
        <a:lstStyle/>
        <a:p>
          <a:r>
            <a:rPr lang="th-TH" sz="2400" b="1" dirty="0" smtClean="0"/>
            <a:t>การวิเคราะห์ผลการดำเนินงาน</a:t>
          </a:r>
          <a:endParaRPr lang="en-US" sz="2400" b="1" dirty="0"/>
        </a:p>
      </dgm:t>
    </dgm:pt>
    <dgm:pt modelId="{41306503-1D79-41C1-9137-08F877A13DA4}" type="parTrans" cxnId="{76305BD7-7619-4D84-8575-7AD05C2EEA3E}">
      <dgm:prSet/>
      <dgm:spPr/>
      <dgm:t>
        <a:bodyPr/>
        <a:lstStyle/>
        <a:p>
          <a:endParaRPr lang="th-TH"/>
        </a:p>
      </dgm:t>
    </dgm:pt>
    <dgm:pt modelId="{B956D8D4-7EEE-4207-8672-9A5A31A7DA74}" type="sibTrans" cxnId="{76305BD7-7619-4D84-8575-7AD05C2EEA3E}">
      <dgm:prSet/>
      <dgm:spPr/>
      <dgm:t>
        <a:bodyPr/>
        <a:lstStyle/>
        <a:p>
          <a:endParaRPr lang="th-TH"/>
        </a:p>
      </dgm:t>
    </dgm:pt>
    <dgm:pt modelId="{5FB3FA5A-B1B7-4EE0-BA9B-38196A0547FB}">
      <dgm:prSet custT="1"/>
      <dgm:spPr/>
      <dgm:t>
        <a:bodyPr/>
        <a:lstStyle/>
        <a:p>
          <a:r>
            <a:rPr lang="th-TH" sz="2400" b="1" dirty="0" smtClean="0"/>
            <a:t>การวิเคราะห์อัตราส่วนทางการเงินที่สำคัญ  </a:t>
          </a:r>
          <a:endParaRPr lang="th-TH" sz="2400" b="1" dirty="0"/>
        </a:p>
      </dgm:t>
    </dgm:pt>
    <dgm:pt modelId="{5E408C15-7118-409D-9654-3D55B969F869}" type="parTrans" cxnId="{97C7F381-03BD-4BC3-966D-D94DF95C34E9}">
      <dgm:prSet/>
      <dgm:spPr/>
      <dgm:t>
        <a:bodyPr/>
        <a:lstStyle/>
        <a:p>
          <a:endParaRPr lang="th-TH"/>
        </a:p>
      </dgm:t>
    </dgm:pt>
    <dgm:pt modelId="{C5527EBD-0EAA-487C-84B6-464BB7B8F19F}" type="sibTrans" cxnId="{97C7F381-03BD-4BC3-966D-D94DF95C34E9}">
      <dgm:prSet/>
      <dgm:spPr/>
      <dgm:t>
        <a:bodyPr/>
        <a:lstStyle/>
        <a:p>
          <a:endParaRPr lang="th-TH"/>
        </a:p>
      </dgm:t>
    </dgm:pt>
    <dgm:pt modelId="{D857FC2B-04EC-4701-83AE-91D66FE34AB9}">
      <dgm:prSet custT="1"/>
      <dgm:spPr/>
      <dgm:t>
        <a:bodyPr/>
        <a:lstStyle/>
        <a:p>
          <a:r>
            <a:rPr lang="th-TH" sz="2400" b="1" dirty="0" smtClean="0"/>
            <a:t>รายงานกองทุน</a:t>
          </a:r>
          <a:endParaRPr lang="th-TH" sz="2400" b="1" dirty="0"/>
        </a:p>
      </dgm:t>
    </dgm:pt>
    <dgm:pt modelId="{85C66019-87C6-4279-8531-88A8C3E18B15}" type="parTrans" cxnId="{AB7A4345-E5EA-4970-BF84-75E0581723D1}">
      <dgm:prSet/>
      <dgm:spPr/>
      <dgm:t>
        <a:bodyPr/>
        <a:lstStyle/>
        <a:p>
          <a:endParaRPr lang="th-TH"/>
        </a:p>
      </dgm:t>
    </dgm:pt>
    <dgm:pt modelId="{8CD55A58-9389-4060-B2DD-C054B9E4F9FE}" type="sibTrans" cxnId="{AB7A4345-E5EA-4970-BF84-75E0581723D1}">
      <dgm:prSet/>
      <dgm:spPr/>
      <dgm:t>
        <a:bodyPr/>
        <a:lstStyle/>
        <a:p>
          <a:endParaRPr lang="th-TH"/>
        </a:p>
      </dgm:t>
    </dgm:pt>
    <dgm:pt modelId="{26B9C7CF-9FF7-418A-A736-68803DDF65F4}">
      <dgm:prSet custT="1"/>
      <dgm:spPr/>
      <dgm:t>
        <a:bodyPr/>
        <a:lstStyle/>
        <a:p>
          <a:r>
            <a:rPr lang="th-TH" sz="2400" b="1" dirty="0" smtClean="0"/>
            <a:t>การวิเคราะห์ต้นทุนผลผลิต</a:t>
          </a:r>
          <a:endParaRPr lang="th-TH" sz="2400" b="1" dirty="0"/>
        </a:p>
      </dgm:t>
    </dgm:pt>
    <dgm:pt modelId="{CF5AC837-311E-4216-A25D-BFE1ED6FD469}" type="parTrans" cxnId="{8FC7E72D-AC77-4956-8780-02F3E3346891}">
      <dgm:prSet/>
      <dgm:spPr/>
      <dgm:t>
        <a:bodyPr/>
        <a:lstStyle/>
        <a:p>
          <a:endParaRPr lang="th-TH"/>
        </a:p>
      </dgm:t>
    </dgm:pt>
    <dgm:pt modelId="{5C7F450F-4756-4F61-8463-E52CD3AF9F20}" type="sibTrans" cxnId="{8FC7E72D-AC77-4956-8780-02F3E3346891}">
      <dgm:prSet/>
      <dgm:spPr/>
      <dgm:t>
        <a:bodyPr/>
        <a:lstStyle/>
        <a:p>
          <a:endParaRPr lang="th-TH"/>
        </a:p>
      </dgm:t>
    </dgm:pt>
    <dgm:pt modelId="{14FB010F-C0F6-4754-B4A6-172E85A93BE9}" type="pres">
      <dgm:prSet presAssocID="{C5DAE203-3989-4B9D-A348-481B8C02FB1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C79BDC2-F26B-4D68-BE45-4EF7728C2C31}" type="pres">
      <dgm:prSet presAssocID="{5725A7E0-6014-4746-94D4-6F3BAE116953}" presName="parentLin" presStyleCnt="0"/>
      <dgm:spPr/>
    </dgm:pt>
    <dgm:pt modelId="{3E889DBD-A3CA-48D5-BF1E-4F219129F2E5}" type="pres">
      <dgm:prSet presAssocID="{5725A7E0-6014-4746-94D4-6F3BAE116953}" presName="parentLeftMargin" presStyleLbl="node1" presStyleIdx="0" presStyleCnt="5"/>
      <dgm:spPr/>
      <dgm:t>
        <a:bodyPr/>
        <a:lstStyle/>
        <a:p>
          <a:endParaRPr lang="th-TH"/>
        </a:p>
      </dgm:t>
    </dgm:pt>
    <dgm:pt modelId="{323EE60E-EF29-4430-894E-287D01BA31C9}" type="pres">
      <dgm:prSet presAssocID="{5725A7E0-6014-4746-94D4-6F3BAE11695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BF253AC-9F4E-4F94-A11F-58754E0865F0}" type="pres">
      <dgm:prSet presAssocID="{5725A7E0-6014-4746-94D4-6F3BAE116953}" presName="negativeSpace" presStyleCnt="0"/>
      <dgm:spPr/>
    </dgm:pt>
    <dgm:pt modelId="{6D12E59B-469D-4C69-A0E7-AD96BE6FA91A}" type="pres">
      <dgm:prSet presAssocID="{5725A7E0-6014-4746-94D4-6F3BAE116953}" presName="childText" presStyleLbl="conFgAcc1" presStyleIdx="0" presStyleCnt="5">
        <dgm:presLayoutVars>
          <dgm:bulletEnabled val="1"/>
        </dgm:presLayoutVars>
      </dgm:prSet>
      <dgm:spPr/>
    </dgm:pt>
    <dgm:pt modelId="{B0F12605-FE32-49CE-95EF-B7E321E15B11}" type="pres">
      <dgm:prSet presAssocID="{C6A95229-37E0-4987-887F-885E5E19BE95}" presName="spaceBetweenRectangles" presStyleCnt="0"/>
      <dgm:spPr/>
    </dgm:pt>
    <dgm:pt modelId="{A3ADF8D8-E45C-46F3-93C5-8E7890DCF3C1}" type="pres">
      <dgm:prSet presAssocID="{E1A96ACF-6773-48C3-98A5-B634ADCECF89}" presName="parentLin" presStyleCnt="0"/>
      <dgm:spPr/>
    </dgm:pt>
    <dgm:pt modelId="{8A02E9E8-6F54-44FC-87C2-8120A075D3E7}" type="pres">
      <dgm:prSet presAssocID="{E1A96ACF-6773-48C3-98A5-B634ADCECF89}" presName="parentLeftMargin" presStyleLbl="node1" presStyleIdx="0" presStyleCnt="5"/>
      <dgm:spPr/>
      <dgm:t>
        <a:bodyPr/>
        <a:lstStyle/>
        <a:p>
          <a:endParaRPr lang="th-TH"/>
        </a:p>
      </dgm:t>
    </dgm:pt>
    <dgm:pt modelId="{7DCC28B1-8A00-4A93-BC52-04FB3167CA78}" type="pres">
      <dgm:prSet presAssocID="{E1A96ACF-6773-48C3-98A5-B634ADCECF8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D7CA460-3FDE-4380-9471-4CF9E2BEBA24}" type="pres">
      <dgm:prSet presAssocID="{E1A96ACF-6773-48C3-98A5-B634ADCECF89}" presName="negativeSpace" presStyleCnt="0"/>
      <dgm:spPr/>
    </dgm:pt>
    <dgm:pt modelId="{1C3E54BE-D400-4940-856A-BFB801FD0C30}" type="pres">
      <dgm:prSet presAssocID="{E1A96ACF-6773-48C3-98A5-B634ADCECF89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8D5E956-6F95-4483-982A-761F907F3007}" type="pres">
      <dgm:prSet presAssocID="{07C8F69D-0063-4A3F-8BB4-B3C83787DF5A}" presName="spaceBetweenRectangles" presStyleCnt="0"/>
      <dgm:spPr/>
    </dgm:pt>
    <dgm:pt modelId="{349C3DB1-3E71-4BDF-ABAD-A03619F5D73D}" type="pres">
      <dgm:prSet presAssocID="{C70B91DA-EA69-4A33-BDE9-9BDF1A4D9992}" presName="parentLin" presStyleCnt="0"/>
      <dgm:spPr/>
    </dgm:pt>
    <dgm:pt modelId="{201C01A3-39C2-4316-890F-788F3243A204}" type="pres">
      <dgm:prSet presAssocID="{C70B91DA-EA69-4A33-BDE9-9BDF1A4D9992}" presName="parentLeftMargin" presStyleLbl="node1" presStyleIdx="1" presStyleCnt="5"/>
      <dgm:spPr/>
      <dgm:t>
        <a:bodyPr/>
        <a:lstStyle/>
        <a:p>
          <a:endParaRPr lang="th-TH"/>
        </a:p>
      </dgm:t>
    </dgm:pt>
    <dgm:pt modelId="{E7A7038E-05FD-4FD1-BCD3-5DB690E09345}" type="pres">
      <dgm:prSet presAssocID="{C70B91DA-EA69-4A33-BDE9-9BDF1A4D999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21024D2-3CE5-4491-8ED2-C688F14E8B27}" type="pres">
      <dgm:prSet presAssocID="{C70B91DA-EA69-4A33-BDE9-9BDF1A4D9992}" presName="negativeSpace" presStyleCnt="0"/>
      <dgm:spPr/>
    </dgm:pt>
    <dgm:pt modelId="{82666702-BD07-4920-B46D-6BA380AA0ADD}" type="pres">
      <dgm:prSet presAssocID="{C70B91DA-EA69-4A33-BDE9-9BDF1A4D9992}" presName="childText" presStyleLbl="conFgAcc1" presStyleIdx="2" presStyleCnt="5">
        <dgm:presLayoutVars>
          <dgm:bulletEnabled val="1"/>
        </dgm:presLayoutVars>
      </dgm:prSet>
      <dgm:spPr/>
    </dgm:pt>
    <dgm:pt modelId="{75D0B79B-F2B0-4CC2-9645-0EF8D434D0FD}" type="pres">
      <dgm:prSet presAssocID="{9AEB2A01-5DEC-4446-A3AB-9510CA927B96}" presName="spaceBetweenRectangles" presStyleCnt="0"/>
      <dgm:spPr/>
    </dgm:pt>
    <dgm:pt modelId="{78338D6D-F161-4230-8C59-9C6F1E6B7954}" type="pres">
      <dgm:prSet presAssocID="{D857FC2B-04EC-4701-83AE-91D66FE34AB9}" presName="parentLin" presStyleCnt="0"/>
      <dgm:spPr/>
    </dgm:pt>
    <dgm:pt modelId="{61E92AA8-9A0E-46A2-A304-DB565C60F35F}" type="pres">
      <dgm:prSet presAssocID="{D857FC2B-04EC-4701-83AE-91D66FE34AB9}" presName="parentLeftMargin" presStyleLbl="node1" presStyleIdx="2" presStyleCnt="5"/>
      <dgm:spPr/>
      <dgm:t>
        <a:bodyPr/>
        <a:lstStyle/>
        <a:p>
          <a:endParaRPr lang="th-TH"/>
        </a:p>
      </dgm:t>
    </dgm:pt>
    <dgm:pt modelId="{4CF992DB-4537-419D-A126-44C1FE3091AC}" type="pres">
      <dgm:prSet presAssocID="{D857FC2B-04EC-4701-83AE-91D66FE34AB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5081239-7250-41BF-ACCB-A50458F40D39}" type="pres">
      <dgm:prSet presAssocID="{D857FC2B-04EC-4701-83AE-91D66FE34AB9}" presName="negativeSpace" presStyleCnt="0"/>
      <dgm:spPr/>
    </dgm:pt>
    <dgm:pt modelId="{C6BAC920-8A52-47AE-A1BA-FC1332D27F57}" type="pres">
      <dgm:prSet presAssocID="{D857FC2B-04EC-4701-83AE-91D66FE34AB9}" presName="childText" presStyleLbl="conFgAcc1" presStyleIdx="3" presStyleCnt="5">
        <dgm:presLayoutVars>
          <dgm:bulletEnabled val="1"/>
        </dgm:presLayoutVars>
      </dgm:prSet>
      <dgm:spPr/>
    </dgm:pt>
    <dgm:pt modelId="{E85DB0EC-E490-425B-B8B4-A6D7294129A6}" type="pres">
      <dgm:prSet presAssocID="{8CD55A58-9389-4060-B2DD-C054B9E4F9FE}" presName="spaceBetweenRectangles" presStyleCnt="0"/>
      <dgm:spPr/>
    </dgm:pt>
    <dgm:pt modelId="{19E97EAA-5EB0-4998-8D91-B0114E260140}" type="pres">
      <dgm:prSet presAssocID="{26B9C7CF-9FF7-418A-A736-68803DDF65F4}" presName="parentLin" presStyleCnt="0"/>
      <dgm:spPr/>
    </dgm:pt>
    <dgm:pt modelId="{BE5019EF-DD3E-4D38-9EEE-E2F087154EAA}" type="pres">
      <dgm:prSet presAssocID="{26B9C7CF-9FF7-418A-A736-68803DDF65F4}" presName="parentLeftMargin" presStyleLbl="node1" presStyleIdx="3" presStyleCnt="5"/>
      <dgm:spPr/>
      <dgm:t>
        <a:bodyPr/>
        <a:lstStyle/>
        <a:p>
          <a:endParaRPr lang="th-TH"/>
        </a:p>
      </dgm:t>
    </dgm:pt>
    <dgm:pt modelId="{6D662B58-E8BB-4B38-9A97-BE3A93E8768F}" type="pres">
      <dgm:prSet presAssocID="{26B9C7CF-9FF7-418A-A736-68803DDF65F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9ED12F7-DE50-4441-A6A6-187CE7D20797}" type="pres">
      <dgm:prSet presAssocID="{26B9C7CF-9FF7-418A-A736-68803DDF65F4}" presName="negativeSpace" presStyleCnt="0"/>
      <dgm:spPr/>
    </dgm:pt>
    <dgm:pt modelId="{1E7756E6-18E6-463D-BB7E-17B1C1ECACD9}" type="pres">
      <dgm:prSet presAssocID="{26B9C7CF-9FF7-418A-A736-68803DDF65F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FC7E72D-AC77-4956-8780-02F3E3346891}" srcId="{C5DAE203-3989-4B9D-A348-481B8C02FB15}" destId="{26B9C7CF-9FF7-418A-A736-68803DDF65F4}" srcOrd="4" destOrd="0" parTransId="{CF5AC837-311E-4216-A25D-BFE1ED6FD469}" sibTransId="{5C7F450F-4756-4F61-8463-E52CD3AF9F20}"/>
    <dgm:cxn modelId="{EABCFCFC-C91F-4BAD-B115-F9F087D18F9C}" type="presOf" srcId="{D857FC2B-04EC-4701-83AE-91D66FE34AB9}" destId="{61E92AA8-9A0E-46A2-A304-DB565C60F35F}" srcOrd="0" destOrd="0" presId="urn:microsoft.com/office/officeart/2005/8/layout/list1"/>
    <dgm:cxn modelId="{E06281B6-DBE1-4FBF-A41D-C4B4C919D55C}" type="presOf" srcId="{26B9C7CF-9FF7-418A-A736-68803DDF65F4}" destId="{6D662B58-E8BB-4B38-9A97-BE3A93E8768F}" srcOrd="1" destOrd="0" presId="urn:microsoft.com/office/officeart/2005/8/layout/list1"/>
    <dgm:cxn modelId="{C2D7E77E-64C6-4200-B51B-96E748CE8CAE}" type="presOf" srcId="{C70B91DA-EA69-4A33-BDE9-9BDF1A4D9992}" destId="{201C01A3-39C2-4316-890F-788F3243A204}" srcOrd="0" destOrd="0" presId="urn:microsoft.com/office/officeart/2005/8/layout/list1"/>
    <dgm:cxn modelId="{B0D31F2E-0D1F-423D-8657-C3C5D0000C7D}" type="presOf" srcId="{5FB3FA5A-B1B7-4EE0-BA9B-38196A0547FB}" destId="{1C3E54BE-D400-4940-856A-BFB801FD0C30}" srcOrd="0" destOrd="2" presId="urn:microsoft.com/office/officeart/2005/8/layout/list1"/>
    <dgm:cxn modelId="{45FD41B1-63E4-4D9C-8A97-CF7AE30474DF}" type="presOf" srcId="{E1A96ACF-6773-48C3-98A5-B634ADCECF89}" destId="{8A02E9E8-6F54-44FC-87C2-8120A075D3E7}" srcOrd="0" destOrd="0" presId="urn:microsoft.com/office/officeart/2005/8/layout/list1"/>
    <dgm:cxn modelId="{9CB10A4C-81F9-4020-84B4-2B259F52D6E2}" type="presOf" srcId="{C70B91DA-EA69-4A33-BDE9-9BDF1A4D9992}" destId="{E7A7038E-05FD-4FD1-BCD3-5DB690E09345}" srcOrd="1" destOrd="0" presId="urn:microsoft.com/office/officeart/2005/8/layout/list1"/>
    <dgm:cxn modelId="{97C7F381-03BD-4BC3-966D-D94DF95C34E9}" srcId="{E1A96ACF-6773-48C3-98A5-B634ADCECF89}" destId="{5FB3FA5A-B1B7-4EE0-BA9B-38196A0547FB}" srcOrd="2" destOrd="0" parTransId="{5E408C15-7118-409D-9654-3D55B969F869}" sibTransId="{C5527EBD-0EAA-487C-84B6-464BB7B8F19F}"/>
    <dgm:cxn modelId="{AB7A4345-E5EA-4970-BF84-75E0581723D1}" srcId="{C5DAE203-3989-4B9D-A348-481B8C02FB15}" destId="{D857FC2B-04EC-4701-83AE-91D66FE34AB9}" srcOrd="3" destOrd="0" parTransId="{85C66019-87C6-4279-8531-88A8C3E18B15}" sibTransId="{8CD55A58-9389-4060-B2DD-C054B9E4F9FE}"/>
    <dgm:cxn modelId="{4A8A17BC-FD40-4B63-98F3-6CF4AB304991}" type="presOf" srcId="{E1A96ACF-6773-48C3-98A5-B634ADCECF89}" destId="{7DCC28B1-8A00-4A93-BC52-04FB3167CA78}" srcOrd="1" destOrd="0" presId="urn:microsoft.com/office/officeart/2005/8/layout/list1"/>
    <dgm:cxn modelId="{291EAD7E-474A-4E4F-A987-288E5C84323D}" type="presOf" srcId="{C5DAE203-3989-4B9D-A348-481B8C02FB15}" destId="{14FB010F-C0F6-4754-B4A6-172E85A93BE9}" srcOrd="0" destOrd="0" presId="urn:microsoft.com/office/officeart/2005/8/layout/list1"/>
    <dgm:cxn modelId="{CED20747-1938-47ED-AAB9-CF37E948FC55}" srcId="{C5DAE203-3989-4B9D-A348-481B8C02FB15}" destId="{5725A7E0-6014-4746-94D4-6F3BAE116953}" srcOrd="0" destOrd="0" parTransId="{E21E1143-923F-42D3-B166-65FC2B873E80}" sibTransId="{C6A95229-37E0-4987-887F-885E5E19BE95}"/>
    <dgm:cxn modelId="{859B7840-2DA6-47B3-BFD5-5D5901CDD8FF}" type="presOf" srcId="{26B9C7CF-9FF7-418A-A736-68803DDF65F4}" destId="{BE5019EF-DD3E-4D38-9EEE-E2F087154EAA}" srcOrd="0" destOrd="0" presId="urn:microsoft.com/office/officeart/2005/8/layout/list1"/>
    <dgm:cxn modelId="{9FBA1242-D7CC-4C5B-8105-5C82F3369125}" type="presOf" srcId="{5725A7E0-6014-4746-94D4-6F3BAE116953}" destId="{3E889DBD-A3CA-48D5-BF1E-4F219129F2E5}" srcOrd="0" destOrd="0" presId="urn:microsoft.com/office/officeart/2005/8/layout/list1"/>
    <dgm:cxn modelId="{6F7FECDC-C1A3-4B40-8BBB-BA75489DAB80}" srcId="{C5DAE203-3989-4B9D-A348-481B8C02FB15}" destId="{E1A96ACF-6773-48C3-98A5-B634ADCECF89}" srcOrd="1" destOrd="0" parTransId="{E82E4B92-13F9-49E9-A82F-9BAEAC704947}" sibTransId="{07C8F69D-0063-4A3F-8BB4-B3C83787DF5A}"/>
    <dgm:cxn modelId="{F74711B7-F1D8-421F-A9AE-50291B807C31}" srcId="{E1A96ACF-6773-48C3-98A5-B634ADCECF89}" destId="{EBF65535-4B07-4734-AF91-97DE2D7BD3A9}" srcOrd="0" destOrd="0" parTransId="{98917221-DF6A-4EAF-A0BF-B434A19796A8}" sibTransId="{36FA8513-7FF0-4435-857A-7119799B173A}"/>
    <dgm:cxn modelId="{EC134226-206F-4FC3-8EF2-C4D5DD572F6A}" type="presOf" srcId="{B2DA2D0C-6CB4-40B5-8EBB-4328A372060D}" destId="{1C3E54BE-D400-4940-856A-BFB801FD0C30}" srcOrd="0" destOrd="1" presId="urn:microsoft.com/office/officeart/2005/8/layout/list1"/>
    <dgm:cxn modelId="{F017C1B8-3940-4762-A709-7AADD4F1FA9F}" type="presOf" srcId="{5725A7E0-6014-4746-94D4-6F3BAE116953}" destId="{323EE60E-EF29-4430-894E-287D01BA31C9}" srcOrd="1" destOrd="0" presId="urn:microsoft.com/office/officeart/2005/8/layout/list1"/>
    <dgm:cxn modelId="{30860421-1417-48A2-8F29-97EF03409390}" type="presOf" srcId="{EBF65535-4B07-4734-AF91-97DE2D7BD3A9}" destId="{1C3E54BE-D400-4940-856A-BFB801FD0C30}" srcOrd="0" destOrd="0" presId="urn:microsoft.com/office/officeart/2005/8/layout/list1"/>
    <dgm:cxn modelId="{DE0BFBCF-C980-4640-AE52-4880EEBC8313}" type="presOf" srcId="{D857FC2B-04EC-4701-83AE-91D66FE34AB9}" destId="{4CF992DB-4537-419D-A126-44C1FE3091AC}" srcOrd="1" destOrd="0" presId="urn:microsoft.com/office/officeart/2005/8/layout/list1"/>
    <dgm:cxn modelId="{9C59DBDA-648C-44F4-875F-EB4055909FCF}" srcId="{C5DAE203-3989-4B9D-A348-481B8C02FB15}" destId="{C70B91DA-EA69-4A33-BDE9-9BDF1A4D9992}" srcOrd="2" destOrd="0" parTransId="{9DF473A7-9421-47CB-BE36-62A58CB8EEA8}" sibTransId="{9AEB2A01-5DEC-4446-A3AB-9510CA927B96}"/>
    <dgm:cxn modelId="{76305BD7-7619-4D84-8575-7AD05C2EEA3E}" srcId="{E1A96ACF-6773-48C3-98A5-B634ADCECF89}" destId="{B2DA2D0C-6CB4-40B5-8EBB-4328A372060D}" srcOrd="1" destOrd="0" parTransId="{41306503-1D79-41C1-9137-08F877A13DA4}" sibTransId="{B956D8D4-7EEE-4207-8672-9A5A31A7DA74}"/>
    <dgm:cxn modelId="{73A4405C-C65C-43F3-9BD8-47F7CC0BFB14}" type="presParOf" srcId="{14FB010F-C0F6-4754-B4A6-172E85A93BE9}" destId="{EC79BDC2-F26B-4D68-BE45-4EF7728C2C31}" srcOrd="0" destOrd="0" presId="urn:microsoft.com/office/officeart/2005/8/layout/list1"/>
    <dgm:cxn modelId="{2CD005F1-5D32-44A4-B58D-5DB2C0FAD455}" type="presParOf" srcId="{EC79BDC2-F26B-4D68-BE45-4EF7728C2C31}" destId="{3E889DBD-A3CA-48D5-BF1E-4F219129F2E5}" srcOrd="0" destOrd="0" presId="urn:microsoft.com/office/officeart/2005/8/layout/list1"/>
    <dgm:cxn modelId="{CD91436E-CE41-40E5-B60E-8FA85A6FB5DD}" type="presParOf" srcId="{EC79BDC2-F26B-4D68-BE45-4EF7728C2C31}" destId="{323EE60E-EF29-4430-894E-287D01BA31C9}" srcOrd="1" destOrd="0" presId="urn:microsoft.com/office/officeart/2005/8/layout/list1"/>
    <dgm:cxn modelId="{638942A6-6DDF-4D59-BBB1-1CEEBD638738}" type="presParOf" srcId="{14FB010F-C0F6-4754-B4A6-172E85A93BE9}" destId="{8BF253AC-9F4E-4F94-A11F-58754E0865F0}" srcOrd="1" destOrd="0" presId="urn:microsoft.com/office/officeart/2005/8/layout/list1"/>
    <dgm:cxn modelId="{FBF17817-AE24-45E8-B6D3-D5C1BE163DE4}" type="presParOf" srcId="{14FB010F-C0F6-4754-B4A6-172E85A93BE9}" destId="{6D12E59B-469D-4C69-A0E7-AD96BE6FA91A}" srcOrd="2" destOrd="0" presId="urn:microsoft.com/office/officeart/2005/8/layout/list1"/>
    <dgm:cxn modelId="{D29DF39A-0046-4721-AB1C-1404F96F8E01}" type="presParOf" srcId="{14FB010F-C0F6-4754-B4A6-172E85A93BE9}" destId="{B0F12605-FE32-49CE-95EF-B7E321E15B11}" srcOrd="3" destOrd="0" presId="urn:microsoft.com/office/officeart/2005/8/layout/list1"/>
    <dgm:cxn modelId="{2E377E77-4E8F-4166-AE4A-2E13ED3DB013}" type="presParOf" srcId="{14FB010F-C0F6-4754-B4A6-172E85A93BE9}" destId="{A3ADF8D8-E45C-46F3-93C5-8E7890DCF3C1}" srcOrd="4" destOrd="0" presId="urn:microsoft.com/office/officeart/2005/8/layout/list1"/>
    <dgm:cxn modelId="{748FBE3E-0DD7-4893-BE2A-0F65F0CDB254}" type="presParOf" srcId="{A3ADF8D8-E45C-46F3-93C5-8E7890DCF3C1}" destId="{8A02E9E8-6F54-44FC-87C2-8120A075D3E7}" srcOrd="0" destOrd="0" presId="urn:microsoft.com/office/officeart/2005/8/layout/list1"/>
    <dgm:cxn modelId="{49A0FDB4-6968-4B82-857D-44E41951A3CA}" type="presParOf" srcId="{A3ADF8D8-E45C-46F3-93C5-8E7890DCF3C1}" destId="{7DCC28B1-8A00-4A93-BC52-04FB3167CA78}" srcOrd="1" destOrd="0" presId="urn:microsoft.com/office/officeart/2005/8/layout/list1"/>
    <dgm:cxn modelId="{9734AC42-C102-4C90-B237-73A2FB3EBD39}" type="presParOf" srcId="{14FB010F-C0F6-4754-B4A6-172E85A93BE9}" destId="{4D7CA460-3FDE-4380-9471-4CF9E2BEBA24}" srcOrd="5" destOrd="0" presId="urn:microsoft.com/office/officeart/2005/8/layout/list1"/>
    <dgm:cxn modelId="{19560716-4759-40A8-826F-27012E4FBC1A}" type="presParOf" srcId="{14FB010F-C0F6-4754-B4A6-172E85A93BE9}" destId="{1C3E54BE-D400-4940-856A-BFB801FD0C30}" srcOrd="6" destOrd="0" presId="urn:microsoft.com/office/officeart/2005/8/layout/list1"/>
    <dgm:cxn modelId="{EF8F2344-44CD-43FD-96CF-79416D151585}" type="presParOf" srcId="{14FB010F-C0F6-4754-B4A6-172E85A93BE9}" destId="{88D5E956-6F95-4483-982A-761F907F3007}" srcOrd="7" destOrd="0" presId="urn:microsoft.com/office/officeart/2005/8/layout/list1"/>
    <dgm:cxn modelId="{091A1164-5B7F-47A5-B70C-39F43BF19B13}" type="presParOf" srcId="{14FB010F-C0F6-4754-B4A6-172E85A93BE9}" destId="{349C3DB1-3E71-4BDF-ABAD-A03619F5D73D}" srcOrd="8" destOrd="0" presId="urn:microsoft.com/office/officeart/2005/8/layout/list1"/>
    <dgm:cxn modelId="{9E8379BC-5134-43CC-B5F7-7948841A2C46}" type="presParOf" srcId="{349C3DB1-3E71-4BDF-ABAD-A03619F5D73D}" destId="{201C01A3-39C2-4316-890F-788F3243A204}" srcOrd="0" destOrd="0" presId="urn:microsoft.com/office/officeart/2005/8/layout/list1"/>
    <dgm:cxn modelId="{F3935E61-9730-4E5F-88D4-0AD3CE6C13C7}" type="presParOf" srcId="{349C3DB1-3E71-4BDF-ABAD-A03619F5D73D}" destId="{E7A7038E-05FD-4FD1-BCD3-5DB690E09345}" srcOrd="1" destOrd="0" presId="urn:microsoft.com/office/officeart/2005/8/layout/list1"/>
    <dgm:cxn modelId="{445F3884-1F77-44D3-A667-6A95A2329AAC}" type="presParOf" srcId="{14FB010F-C0F6-4754-B4A6-172E85A93BE9}" destId="{121024D2-3CE5-4491-8ED2-C688F14E8B27}" srcOrd="9" destOrd="0" presId="urn:microsoft.com/office/officeart/2005/8/layout/list1"/>
    <dgm:cxn modelId="{69A6C26F-3823-492C-8743-69B844578006}" type="presParOf" srcId="{14FB010F-C0F6-4754-B4A6-172E85A93BE9}" destId="{82666702-BD07-4920-B46D-6BA380AA0ADD}" srcOrd="10" destOrd="0" presId="urn:microsoft.com/office/officeart/2005/8/layout/list1"/>
    <dgm:cxn modelId="{CA48EC51-3DE5-4167-83FC-60F7C34FAE35}" type="presParOf" srcId="{14FB010F-C0F6-4754-B4A6-172E85A93BE9}" destId="{75D0B79B-F2B0-4CC2-9645-0EF8D434D0FD}" srcOrd="11" destOrd="0" presId="urn:microsoft.com/office/officeart/2005/8/layout/list1"/>
    <dgm:cxn modelId="{A08CF2EB-8678-4746-A535-6AA0547509CD}" type="presParOf" srcId="{14FB010F-C0F6-4754-B4A6-172E85A93BE9}" destId="{78338D6D-F161-4230-8C59-9C6F1E6B7954}" srcOrd="12" destOrd="0" presId="urn:microsoft.com/office/officeart/2005/8/layout/list1"/>
    <dgm:cxn modelId="{AD1B5C8C-84D2-47CC-9859-2FFE8C4611C2}" type="presParOf" srcId="{78338D6D-F161-4230-8C59-9C6F1E6B7954}" destId="{61E92AA8-9A0E-46A2-A304-DB565C60F35F}" srcOrd="0" destOrd="0" presId="urn:microsoft.com/office/officeart/2005/8/layout/list1"/>
    <dgm:cxn modelId="{7F9680A4-C209-428A-8FBC-C9C13137AD9C}" type="presParOf" srcId="{78338D6D-F161-4230-8C59-9C6F1E6B7954}" destId="{4CF992DB-4537-419D-A126-44C1FE3091AC}" srcOrd="1" destOrd="0" presId="urn:microsoft.com/office/officeart/2005/8/layout/list1"/>
    <dgm:cxn modelId="{37188486-6781-4EB3-9322-07E3DBFA0C84}" type="presParOf" srcId="{14FB010F-C0F6-4754-B4A6-172E85A93BE9}" destId="{95081239-7250-41BF-ACCB-A50458F40D39}" srcOrd="13" destOrd="0" presId="urn:microsoft.com/office/officeart/2005/8/layout/list1"/>
    <dgm:cxn modelId="{6FDCE725-47C4-4E95-B870-EB4F1AF61A67}" type="presParOf" srcId="{14FB010F-C0F6-4754-B4A6-172E85A93BE9}" destId="{C6BAC920-8A52-47AE-A1BA-FC1332D27F57}" srcOrd="14" destOrd="0" presId="urn:microsoft.com/office/officeart/2005/8/layout/list1"/>
    <dgm:cxn modelId="{C3B8CEB8-514A-4F45-9F04-76E851004BB3}" type="presParOf" srcId="{14FB010F-C0F6-4754-B4A6-172E85A93BE9}" destId="{E85DB0EC-E490-425B-B8B4-A6D7294129A6}" srcOrd="15" destOrd="0" presId="urn:microsoft.com/office/officeart/2005/8/layout/list1"/>
    <dgm:cxn modelId="{0E6D198D-D120-4906-888D-C70973869ABE}" type="presParOf" srcId="{14FB010F-C0F6-4754-B4A6-172E85A93BE9}" destId="{19E97EAA-5EB0-4998-8D91-B0114E260140}" srcOrd="16" destOrd="0" presId="urn:microsoft.com/office/officeart/2005/8/layout/list1"/>
    <dgm:cxn modelId="{62CAAE52-1513-43C7-8EE6-8C67FB4FA5AD}" type="presParOf" srcId="{19E97EAA-5EB0-4998-8D91-B0114E260140}" destId="{BE5019EF-DD3E-4D38-9EEE-E2F087154EAA}" srcOrd="0" destOrd="0" presId="urn:microsoft.com/office/officeart/2005/8/layout/list1"/>
    <dgm:cxn modelId="{CFA7DE7B-EA25-44EB-8BC6-903DCB95406C}" type="presParOf" srcId="{19E97EAA-5EB0-4998-8D91-B0114E260140}" destId="{6D662B58-E8BB-4B38-9A97-BE3A93E8768F}" srcOrd="1" destOrd="0" presId="urn:microsoft.com/office/officeart/2005/8/layout/list1"/>
    <dgm:cxn modelId="{A88A85A8-71A5-48DA-B53D-BE3E83AF287C}" type="presParOf" srcId="{14FB010F-C0F6-4754-B4A6-172E85A93BE9}" destId="{39ED12F7-DE50-4441-A6A6-187CE7D20797}" srcOrd="17" destOrd="0" presId="urn:microsoft.com/office/officeart/2005/8/layout/list1"/>
    <dgm:cxn modelId="{A11747C0-F04C-4DC9-BA7A-6F708E87F7C2}" type="presParOf" srcId="{14FB010F-C0F6-4754-B4A6-172E85A93BE9}" destId="{1E7756E6-18E6-463D-BB7E-17B1C1ECACD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12E59B-469D-4C69-A0E7-AD96BE6FA91A}">
      <dsp:nvSpPr>
        <dsp:cNvPr id="0" name=""/>
        <dsp:cNvSpPr/>
      </dsp:nvSpPr>
      <dsp:spPr>
        <a:xfrm>
          <a:off x="0" y="372027"/>
          <a:ext cx="777686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3EE60E-EF29-4430-894E-287D01BA31C9}">
      <dsp:nvSpPr>
        <dsp:cNvPr id="0" name=""/>
        <dsp:cNvSpPr/>
      </dsp:nvSpPr>
      <dsp:spPr>
        <a:xfrm>
          <a:off x="388843" y="76827"/>
          <a:ext cx="5443804" cy="59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/>
            <a:t>เปรียบเทียบประมาณการกับผลการดำเนินงาน</a:t>
          </a:r>
          <a:endParaRPr lang="th-TH" sz="2400" b="1" kern="1200" dirty="0"/>
        </a:p>
      </dsp:txBody>
      <dsp:txXfrm>
        <a:off x="388843" y="76827"/>
        <a:ext cx="5443804" cy="590400"/>
      </dsp:txXfrm>
    </dsp:sp>
    <dsp:sp modelId="{1C3E54BE-D400-4940-856A-BFB801FD0C30}">
      <dsp:nvSpPr>
        <dsp:cNvPr id="0" name=""/>
        <dsp:cNvSpPr/>
      </dsp:nvSpPr>
      <dsp:spPr>
        <a:xfrm>
          <a:off x="0" y="1279227"/>
          <a:ext cx="7776864" cy="182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571" tIns="416560" rIns="603571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 smtClean="0"/>
            <a:t>การวิเคราะห์โครงสร้างฐานะการเงิน</a:t>
          </a:r>
          <a:endParaRPr lang="en-US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 smtClean="0"/>
            <a:t>การวิเคราะห์ผลการดำเนินงาน</a:t>
          </a:r>
          <a:endParaRPr lang="en-US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 smtClean="0"/>
            <a:t>การวิเคราะห์อัตราส่วนทางการเงินที่สำคัญ  </a:t>
          </a:r>
          <a:endParaRPr lang="th-TH" sz="2400" b="1" kern="1200" dirty="0"/>
        </a:p>
      </dsp:txBody>
      <dsp:txXfrm>
        <a:off x="0" y="1279227"/>
        <a:ext cx="7776864" cy="1827000"/>
      </dsp:txXfrm>
    </dsp:sp>
    <dsp:sp modelId="{7DCC28B1-8A00-4A93-BC52-04FB3167CA78}">
      <dsp:nvSpPr>
        <dsp:cNvPr id="0" name=""/>
        <dsp:cNvSpPr/>
      </dsp:nvSpPr>
      <dsp:spPr>
        <a:xfrm>
          <a:off x="388843" y="984027"/>
          <a:ext cx="5443804" cy="590400"/>
        </a:xfrm>
        <a:prstGeom prst="round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/>
            <a:t>การ</a:t>
          </a:r>
          <a:r>
            <a:rPr lang="th-TH" sz="2400" b="1" kern="1200" dirty="0" smtClean="0"/>
            <a:t>วิเคราะห์รายงานทางการเงิน </a:t>
          </a:r>
          <a:endParaRPr lang="th-TH" sz="2400" b="1" kern="1200" dirty="0"/>
        </a:p>
      </dsp:txBody>
      <dsp:txXfrm>
        <a:off x="388843" y="984027"/>
        <a:ext cx="5443804" cy="590400"/>
      </dsp:txXfrm>
    </dsp:sp>
    <dsp:sp modelId="{82666702-BD07-4920-B46D-6BA380AA0ADD}">
      <dsp:nvSpPr>
        <dsp:cNvPr id="0" name=""/>
        <dsp:cNvSpPr/>
      </dsp:nvSpPr>
      <dsp:spPr>
        <a:xfrm>
          <a:off x="0" y="3509427"/>
          <a:ext cx="777686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A7038E-05FD-4FD1-BCD3-5DB690E09345}">
      <dsp:nvSpPr>
        <dsp:cNvPr id="0" name=""/>
        <dsp:cNvSpPr/>
      </dsp:nvSpPr>
      <dsp:spPr>
        <a:xfrm>
          <a:off x="388843" y="3214227"/>
          <a:ext cx="5443804" cy="590400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/>
            <a:t>การจัดซื้อจัดจ้าง</a:t>
          </a:r>
          <a:endParaRPr lang="th-TH" sz="2400" b="1" kern="1200" dirty="0"/>
        </a:p>
      </dsp:txBody>
      <dsp:txXfrm>
        <a:off x="388843" y="3214227"/>
        <a:ext cx="5443804" cy="590400"/>
      </dsp:txXfrm>
    </dsp:sp>
    <dsp:sp modelId="{C6BAC920-8A52-47AE-A1BA-FC1332D27F57}">
      <dsp:nvSpPr>
        <dsp:cNvPr id="0" name=""/>
        <dsp:cNvSpPr/>
      </dsp:nvSpPr>
      <dsp:spPr>
        <a:xfrm>
          <a:off x="0" y="4416627"/>
          <a:ext cx="777686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F992DB-4537-419D-A126-44C1FE3091AC}">
      <dsp:nvSpPr>
        <dsp:cNvPr id="0" name=""/>
        <dsp:cNvSpPr/>
      </dsp:nvSpPr>
      <dsp:spPr>
        <a:xfrm>
          <a:off x="388843" y="4121427"/>
          <a:ext cx="5443804" cy="590400"/>
        </a:xfrm>
        <a:prstGeom prst="round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/>
            <a:t>รายงานกองทุน</a:t>
          </a:r>
          <a:endParaRPr lang="th-TH" sz="2400" b="1" kern="1200" dirty="0"/>
        </a:p>
      </dsp:txBody>
      <dsp:txXfrm>
        <a:off x="388843" y="4121427"/>
        <a:ext cx="5443804" cy="590400"/>
      </dsp:txXfrm>
    </dsp:sp>
    <dsp:sp modelId="{1E7756E6-18E6-463D-BB7E-17B1C1ECACD9}">
      <dsp:nvSpPr>
        <dsp:cNvPr id="0" name=""/>
        <dsp:cNvSpPr/>
      </dsp:nvSpPr>
      <dsp:spPr>
        <a:xfrm>
          <a:off x="0" y="5323827"/>
          <a:ext cx="777686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662B58-E8BB-4B38-9A97-BE3A93E8768F}">
      <dsp:nvSpPr>
        <dsp:cNvPr id="0" name=""/>
        <dsp:cNvSpPr/>
      </dsp:nvSpPr>
      <dsp:spPr>
        <a:xfrm>
          <a:off x="388843" y="5028628"/>
          <a:ext cx="5443804" cy="59040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/>
            <a:t>การวิเคราะห์ต้นทุนผลผลิต</a:t>
          </a:r>
          <a:endParaRPr lang="th-TH" sz="2400" b="1" kern="1200" dirty="0"/>
        </a:p>
      </dsp:txBody>
      <dsp:txXfrm>
        <a:off x="388843" y="5028628"/>
        <a:ext cx="5443804" cy="590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0.45449</cdr:x>
      <cdr:y>0.94146</cdr:y>
    </cdr:from>
    <cdr:to>
      <cdr:x>0.70626</cdr:x>
      <cdr:y>1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2339751" y="4950023"/>
          <a:ext cx="129614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h-TH"/>
          </a:defPPr>
          <a:lvl1pPr algn="l" rtl="0" fontAlgn="base">
            <a:spcBef>
              <a:spcPct val="0"/>
            </a:spcBef>
            <a:spcAft>
              <a:spcPct val="0"/>
            </a:spcAft>
            <a:defRPr sz="2800" kern="1200">
              <a:solidFill>
                <a:sysClr val="windowText" lastClr="000000"/>
              </a:solidFill>
              <a:latin typeface="Arial" charset="0"/>
              <a:cs typeface="Angsana New" pitchFamily="18" charset="-34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800" kern="1200">
              <a:solidFill>
                <a:sysClr val="windowText" lastClr="000000"/>
              </a:solidFill>
              <a:latin typeface="Arial" charset="0"/>
              <a:cs typeface="Angsana New" pitchFamily="18" charset="-34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800" kern="1200">
              <a:solidFill>
                <a:sysClr val="windowText" lastClr="000000"/>
              </a:solidFill>
              <a:latin typeface="Arial" charset="0"/>
              <a:cs typeface="Angsana New" pitchFamily="18" charset="-34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800" kern="1200">
              <a:solidFill>
                <a:sysClr val="windowText" lastClr="000000"/>
              </a:solidFill>
              <a:latin typeface="Arial" charset="0"/>
              <a:cs typeface="Angsana New" pitchFamily="18" charset="-34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800" kern="1200">
              <a:solidFill>
                <a:sysClr val="windowText" lastClr="000000"/>
              </a:solidFill>
              <a:latin typeface="Arial" charset="0"/>
              <a:cs typeface="Angsana New" pitchFamily="18" charset="-34"/>
            </a:defRPr>
          </a:lvl5pPr>
          <a:lvl6pPr marL="2286000" algn="l" defTabSz="914400" rtl="0" eaLnBrk="1" latinLnBrk="0" hangingPunct="1">
            <a:defRPr sz="2800" kern="1200">
              <a:solidFill>
                <a:sysClr val="windowText" lastClr="000000"/>
              </a:solidFill>
              <a:latin typeface="Arial" charset="0"/>
              <a:cs typeface="Angsana New" pitchFamily="18" charset="-34"/>
            </a:defRPr>
          </a:lvl6pPr>
          <a:lvl7pPr marL="2743200" algn="l" defTabSz="914400" rtl="0" eaLnBrk="1" latinLnBrk="0" hangingPunct="1">
            <a:defRPr sz="2800" kern="1200">
              <a:solidFill>
                <a:sysClr val="windowText" lastClr="000000"/>
              </a:solidFill>
              <a:latin typeface="Arial" charset="0"/>
              <a:cs typeface="Angsana New" pitchFamily="18" charset="-34"/>
            </a:defRPr>
          </a:lvl7pPr>
          <a:lvl8pPr marL="3200400" algn="l" defTabSz="914400" rtl="0" eaLnBrk="1" latinLnBrk="0" hangingPunct="1">
            <a:defRPr sz="2800" kern="1200">
              <a:solidFill>
                <a:sysClr val="windowText" lastClr="000000"/>
              </a:solidFill>
              <a:latin typeface="Arial" charset="0"/>
              <a:cs typeface="Angsana New" pitchFamily="18" charset="-34"/>
            </a:defRPr>
          </a:lvl8pPr>
          <a:lvl9pPr marL="3657600" algn="l" defTabSz="914400" rtl="0" eaLnBrk="1" latinLnBrk="0" hangingPunct="1">
            <a:defRPr sz="2800" kern="1200">
              <a:solidFill>
                <a:sysClr val="windowText" lastClr="000000"/>
              </a:solidFill>
              <a:latin typeface="Arial" charset="0"/>
              <a:cs typeface="Angsana New" pitchFamily="18" charset="-34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102,800,100</a:t>
          </a:r>
          <a:endParaRPr lang="en-US" sz="14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0.28664</cdr:x>
      <cdr:y>0.115</cdr:y>
    </cdr:from>
    <cdr:to>
      <cdr:x>0.59437</cdr:x>
      <cdr:y>0.17354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1475655" y="604664"/>
          <a:ext cx="158417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chemeClr val="tx1"/>
              </a:solidFill>
            </a:rPr>
            <a:t>(</a:t>
          </a:r>
          <a:r>
            <a:rPr lang="th-TH" sz="1400" b="1" dirty="0" smtClean="0">
              <a:solidFill>
                <a:schemeClr val="tx1"/>
              </a:solidFill>
            </a:rPr>
            <a:t>รวม </a:t>
          </a:r>
          <a:r>
            <a:rPr lang="en-US" sz="1400" b="1" dirty="0" smtClean="0">
              <a:solidFill>
                <a:schemeClr val="tx1"/>
              </a:solidFill>
            </a:rPr>
            <a:t>114,103,500)</a:t>
          </a:r>
          <a:endParaRPr lang="en-US" sz="1400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0.51917</cdr:x>
      <cdr:y>0.55087</cdr:y>
    </cdr:from>
    <cdr:to>
      <cdr:x>0.55405</cdr:x>
      <cdr:y>0.62654</cdr:y>
    </cdr:to>
    <cdr:sp macro="" textlink="">
      <cdr:nvSpPr>
        <cdr:cNvPr id="4" name="Striped Right Arrow 3"/>
        <cdr:cNvSpPr/>
      </cdr:nvSpPr>
      <cdr:spPr>
        <a:xfrm xmlns:a="http://schemas.openxmlformats.org/drawingml/2006/main">
          <a:off x="4287391" y="2620888"/>
          <a:ext cx="288032" cy="360040"/>
        </a:xfrm>
        <a:prstGeom xmlns:a="http://schemas.openxmlformats.org/drawingml/2006/main" prst="stripedRightArrow">
          <a:avLst/>
        </a:prstGeom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01E66E-069E-48DA-B98C-7C3C6940C6A0}" type="datetimeFigureOut">
              <a:rPr lang="th-TH"/>
              <a:pPr>
                <a:defRPr/>
              </a:pPr>
              <a:t>19/08/55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063CC18-E0C3-4654-9187-2B1EF1B5B9E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 userDrawn="1"/>
        </p:nvSpPr>
        <p:spPr>
          <a:xfrm>
            <a:off x="0" y="0"/>
            <a:ext cx="9144000" cy="6859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5" name="Picture 10" descr="E:\mju_stationary\ppt\0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57750"/>
            <a:ext cx="9144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Picture 13" descr="E:\mju_stationary\ppt\02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Picture 2" descr="E:\mju_stationary\ppt\ref pic\mjulogo4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413" y="285750"/>
            <a:ext cx="2890837" cy="92868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9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571868" y="6215082"/>
            <a:ext cx="5357850" cy="500066"/>
          </a:xfrm>
        </p:spPr>
        <p:txBody>
          <a:bodyPr>
            <a:noAutofit/>
          </a:bodyPr>
          <a:lstStyle>
            <a:lvl1pPr marL="0" indent="0" algn="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 smtClean="0"/>
              <a:t>คลิกเพื่อแก้ไขลักษณะชื่อเรื่องรองต้นแบบ</a:t>
            </a:r>
            <a:endParaRPr lang="th-TH" dirty="0"/>
          </a:p>
        </p:txBody>
      </p:sp>
      <p:sp>
        <p:nvSpPr>
          <p:cNvPr id="20" name="ชื่อเรื่อง 1"/>
          <p:cNvSpPr>
            <a:spLocks noGrp="1"/>
          </p:cNvSpPr>
          <p:nvPr>
            <p:ph type="ctrTitle"/>
          </p:nvPr>
        </p:nvSpPr>
        <p:spPr>
          <a:xfrm>
            <a:off x="3571868" y="5643578"/>
            <a:ext cx="5357850" cy="714380"/>
          </a:xfrm>
        </p:spPr>
        <p:txBody>
          <a:bodyPr>
            <a:noAutofit/>
          </a:bodyPr>
          <a:lstStyle>
            <a:lvl1pPr algn="r">
              <a:defRPr sz="4000" b="1">
                <a:solidFill>
                  <a:schemeClr val="bg1"/>
                </a:solidFill>
                <a:cs typeface="+mn-cs"/>
              </a:defRPr>
            </a:lvl1pPr>
          </a:lstStyle>
          <a:p>
            <a:r>
              <a:rPr lang="th-TH" dirty="0" smtClean="0"/>
              <a:t>คลิกเพื่อแก้ไขลักษณะชื่อเรื่อง</a:t>
            </a:r>
            <a:endParaRPr lang="th-T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BB4FB-7625-4AA5-8F67-8B9F5EDD6671}" type="datetimeFigureOut">
              <a:rPr lang="th-TH"/>
              <a:pPr>
                <a:defRPr/>
              </a:pPr>
              <a:t>19/08/55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5D093-BD4A-4314-BF40-31D9EE65C87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79CCE-1EE2-41BB-A991-6D7FA9B3C256}" type="datetimeFigureOut">
              <a:rPr lang="th-TH"/>
              <a:pPr>
                <a:defRPr/>
              </a:pPr>
              <a:t>19/08/55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84CA3-8F5D-4A01-952D-5D02F78F271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 userDrawn="1"/>
        </p:nvSpPr>
        <p:spPr>
          <a:xfrm>
            <a:off x="0" y="0"/>
            <a:ext cx="9144000" cy="6859588"/>
          </a:xfrm>
          <a:prstGeom prst="rect">
            <a:avLst/>
          </a:prstGeom>
          <a:blipFill dpi="0" rotWithShape="1">
            <a:blip r:embed="rId2" cstate="print">
              <a:alphaModFix amt="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5" name="สี่เหลี่ยมผืนผ้า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rgbClr val="056937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pic>
        <p:nvPicPr>
          <p:cNvPr id="6" name="Picture 13" descr="E:\mju_stationary\ppt\0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Picture 9" descr="E:\text04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38" y="6630988"/>
            <a:ext cx="1287462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Picture 2" descr="E:\mju_stationary\ppt\ref pic\text0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3143" y="6604450"/>
            <a:ext cx="3599451" cy="161666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r>
              <a:rPr lang="th-TH" dirty="0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89119"/>
            <a:ext cx="8229600" cy="4525963"/>
          </a:xfrm>
        </p:spPr>
        <p:txBody>
          <a:bodyPr/>
          <a:lstStyle/>
          <a:p>
            <a:pPr lvl="0"/>
            <a:r>
              <a:rPr lang="th-TH" dirty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 smtClean="0"/>
              <a:t>ระดับที่สอง</a:t>
            </a:r>
          </a:p>
          <a:p>
            <a:pPr lvl="2"/>
            <a:r>
              <a:rPr lang="th-TH" dirty="0" smtClean="0"/>
              <a:t>ระดับที่สาม</a:t>
            </a:r>
          </a:p>
          <a:p>
            <a:pPr lvl="3"/>
            <a:r>
              <a:rPr lang="th-TH" dirty="0" smtClean="0"/>
              <a:t>ระดับที่สี่</a:t>
            </a:r>
          </a:p>
          <a:p>
            <a:pPr lvl="4"/>
            <a:r>
              <a:rPr lang="th-TH" dirty="0" smtClean="0"/>
              <a:t>ระดับที่ห้า</a:t>
            </a:r>
            <a:endParaRPr lang="th-T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75320-6E81-40DB-B233-143898CB335F}" type="datetimeFigureOut">
              <a:rPr lang="th-TH"/>
              <a:pPr>
                <a:defRPr/>
              </a:pPr>
              <a:t>19/08/55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99773-D2A5-4F64-BB51-4DF6146B93B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2FD4C-5142-46AA-9040-F988A793885B}" type="datetimeFigureOut">
              <a:rPr lang="th-TH"/>
              <a:pPr>
                <a:defRPr/>
              </a:pPr>
              <a:t>19/08/55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DA7BD-E4C8-4BC7-AA61-90319BCCCAE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DB38F-D343-4B0C-AE92-AB0FBB00E6B3}" type="datetimeFigureOut">
              <a:rPr lang="th-TH"/>
              <a:pPr>
                <a:defRPr/>
              </a:pPr>
              <a:t>19/08/55</a:t>
            </a:fld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9E283-B3D5-46E1-906B-7C69EDF3E81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947FF-9900-498E-AA8A-604C9635F48A}" type="datetimeFigureOut">
              <a:rPr lang="th-TH"/>
              <a:pPr>
                <a:defRPr/>
              </a:pPr>
              <a:t>19/08/55</a:t>
            </a:fld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64270-0BFA-4E07-9931-946E77E3375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1D3B2-F1D1-4847-B7BF-DF4994873B27}" type="datetimeFigureOut">
              <a:rPr lang="th-TH"/>
              <a:pPr>
                <a:defRPr/>
              </a:pPr>
              <a:t>19/08/55</a:t>
            </a:fld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C483E-D274-4087-9500-480036EF40E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72010-80C1-4BCB-85BB-C0049888D645}" type="datetimeFigureOut">
              <a:rPr lang="th-TH"/>
              <a:pPr>
                <a:defRPr/>
              </a:pPr>
              <a:t>19/08/55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04A7F-726A-4E49-A2F5-0BD323D7953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96053-359F-4243-97D6-7AEB37DA687D}" type="datetimeFigureOut">
              <a:rPr lang="th-TH"/>
              <a:pPr>
                <a:defRPr/>
              </a:pPr>
              <a:t>19/08/55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92D29-BF7E-433A-A38E-B515ABB040E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A1FD33-F38E-4571-8DCC-F5903AA740AB}" type="datetimeFigureOut">
              <a:rPr lang="th-TH"/>
              <a:pPr>
                <a:defRPr/>
              </a:pPr>
              <a:t>19/08/55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3C1EDE-A7D9-4699-A2EC-9B55B261D81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ชื่อเรื่อง 1"/>
          <p:cNvSpPr>
            <a:spLocks noGrp="1"/>
          </p:cNvSpPr>
          <p:nvPr>
            <p:ph type="ctrTitle"/>
          </p:nvPr>
        </p:nvSpPr>
        <p:spPr>
          <a:xfrm>
            <a:off x="179512" y="5157192"/>
            <a:ext cx="8496944" cy="727075"/>
          </a:xfrm>
        </p:spPr>
        <p:txBody>
          <a:bodyPr/>
          <a:lstStyle/>
          <a:p>
            <a:pPr algn="ctr" eaLnBrk="1" hangingPunct="1">
              <a:defRPr/>
            </a:pPr>
            <a: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eelawadee" pitchFamily="34" charset="-34"/>
                <a:cs typeface="Leelawadee" pitchFamily="34" charset="-34"/>
              </a:rPr>
              <a:t>สรุปสาระสำคัญ</a:t>
            </a:r>
            <a:b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eelawadee" pitchFamily="34" charset="-34"/>
                <a:cs typeface="Leelawadee" pitchFamily="34" charset="-34"/>
              </a:rPr>
            </a:br>
            <a: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eelawadee" pitchFamily="34" charset="-34"/>
                <a:cs typeface="Leelawadee" pitchFamily="34" charset="-34"/>
              </a:rPr>
              <a:t>การ</a:t>
            </a:r>
            <a: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eelawadee" pitchFamily="34" charset="-34"/>
                <a:cs typeface="Leelawadee" pitchFamily="34" charset="-34"/>
              </a:rPr>
              <a:t>วิเคราะห์รายงานการเงิน</a:t>
            </a:r>
            <a:b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eelawadee" pitchFamily="34" charset="-34"/>
                <a:cs typeface="Leelawadee" pitchFamily="34" charset="-34"/>
              </a:rPr>
            </a:br>
            <a: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eelawadee" pitchFamily="34" charset="-34"/>
                <a:cs typeface="Leelawadee" pitchFamily="34" charset="-34"/>
              </a:rPr>
              <a:t>สำหรับ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eelawadee" pitchFamily="34" charset="-34"/>
                <a:cs typeface="Leelawadee" pitchFamily="34" charset="-34"/>
              </a:rPr>
              <a:t>6 </a:t>
            </a:r>
            <a: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eelawadee" pitchFamily="34" charset="-34"/>
                <a:cs typeface="Leelawadee" pitchFamily="34" charset="-34"/>
              </a:rPr>
              <a:t> เดือนแรก  </a:t>
            </a:r>
            <a:b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eelawadee" pitchFamily="34" charset="-34"/>
                <a:cs typeface="Leelawadee" pitchFamily="34" charset="-34"/>
              </a:rPr>
            </a:br>
            <a: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eelawadee" pitchFamily="34" charset="-34"/>
                <a:cs typeface="Leelawadee" pitchFamily="34" charset="-34"/>
              </a:rPr>
              <a:t>ตุลาคม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eelawadee" pitchFamily="34" charset="-34"/>
                <a:cs typeface="Leelawadee" pitchFamily="34" charset="-34"/>
              </a:rPr>
              <a:t>2554 </a:t>
            </a:r>
            <a: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eelawadee" pitchFamily="34" charset="-34"/>
                <a:cs typeface="Leelawadee" pitchFamily="34" charset="-34"/>
              </a:rPr>
              <a:t>– มีนาคม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eelawadee" pitchFamily="34" charset="-34"/>
                <a:cs typeface="Leelawadee" pitchFamily="34" charset="-34"/>
              </a:rPr>
              <a:t>2555</a:t>
            </a:r>
            <a:endParaRPr lang="th-TH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67544" y="5386388"/>
            <a:ext cx="8352928" cy="1066948"/>
          </a:xfrm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th-TH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th-TH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th-TH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4664"/>
            <a:ext cx="9144000" cy="5760640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3528" y="2420888"/>
          <a:ext cx="367240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611560" y="1556792"/>
            <a:ext cx="26642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อัตราส่วนวัดความคล่องตัวทางการเงิน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1560" y="764704"/>
            <a:ext cx="30963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การประเมินฐานะทางการเงิน</a:t>
            </a:r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5436096" y="2420888"/>
          <a:ext cx="264604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5220072" y="1556792"/>
            <a:ext cx="26642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ประเมินความเสี่ยงในการชำระหนี้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283968" y="404664"/>
            <a:ext cx="4860032" cy="612068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04664"/>
            <a:ext cx="4499992" cy="6120680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395536" y="2420888"/>
          <a:ext cx="39604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323528" y="620688"/>
            <a:ext cx="3816424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การประเมินประสิทธิภาพการบริหารสินทรัพย์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076056" y="620688"/>
            <a:ext cx="3816424" cy="864096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/>
              <a:t>การประเมินประสิทธิภาพในการทำกำไร</a:t>
            </a:r>
            <a:endParaRPr lang="en-US" sz="3200" b="1" dirty="0"/>
          </a:p>
        </p:txBody>
      </p:sp>
      <p:graphicFrame>
        <p:nvGraphicFramePr>
          <p:cNvPr id="12" name="แผนภูมิ 11"/>
          <p:cNvGraphicFramePr/>
          <p:nvPr/>
        </p:nvGraphicFramePr>
        <p:xfrm>
          <a:off x="4860032" y="2348880"/>
          <a:ext cx="3600400" cy="2527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ctrTitle"/>
          </p:nvPr>
        </p:nvSpPr>
        <p:spPr>
          <a:xfrm>
            <a:off x="0" y="5643578"/>
            <a:ext cx="8929718" cy="714380"/>
          </a:xfrm>
        </p:spPr>
        <p:txBody>
          <a:bodyPr/>
          <a:lstStyle/>
          <a:p>
            <a:r>
              <a:rPr lang="th-TH" dirty="0" smtClean="0"/>
              <a:t>รายงานผลการจัดซื้อจัดจ้าง</a:t>
            </a:r>
            <a:br>
              <a:rPr lang="th-TH" dirty="0" smtClean="0"/>
            </a:br>
            <a:r>
              <a:rPr lang="th-TH" dirty="0" smtClean="0"/>
              <a:t>รอบระยะเวลา </a:t>
            </a:r>
            <a:r>
              <a:rPr lang="en-US" dirty="0" smtClean="0"/>
              <a:t>1 </a:t>
            </a:r>
            <a:r>
              <a:rPr lang="th-TH" dirty="0" smtClean="0"/>
              <a:t>ตุลาคม </a:t>
            </a:r>
            <a:r>
              <a:rPr lang="en-US" dirty="0" smtClean="0"/>
              <a:t>2554 </a:t>
            </a:r>
            <a:r>
              <a:rPr lang="th-TH" dirty="0" smtClean="0"/>
              <a:t>ถึง </a:t>
            </a:r>
            <a:r>
              <a:rPr lang="en-US" dirty="0" smtClean="0"/>
              <a:t>31 </a:t>
            </a:r>
            <a:r>
              <a:rPr lang="th-TH" dirty="0" smtClean="0"/>
              <a:t>มีนาคา </a:t>
            </a:r>
            <a:r>
              <a:rPr lang="en-US" dirty="0" smtClean="0"/>
              <a:t>2555</a:t>
            </a:r>
            <a:endParaRPr lang="th-TH" dirty="0"/>
          </a:p>
        </p:txBody>
      </p:sp>
      <p:sp>
        <p:nvSpPr>
          <p:cNvPr id="6" name="ชื่อเรื่องรอง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งบลงทุนได้รับจัดสรรจากเงินแผ่นดิน</a:t>
            </a:r>
            <a:br>
              <a:rPr lang="th-TH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ปี 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2555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" y="1600200"/>
          <a:ext cx="8604447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655022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11,203,400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85724" y="1462088"/>
          <a:ext cx="8972551" cy="5395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ผล</a:t>
            </a:r>
            <a:r>
              <a:rPr lang="th-TH" dirty="0" smtClean="0"/>
              <a:t>การจัดซื้อครุภัณฑ์เงินรายได้ 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ครึ่ง</a:t>
            </a:r>
            <a:r>
              <a:rPr lang="th-TH" dirty="0" smtClean="0"/>
              <a:t>ปีแรก </a:t>
            </a:r>
            <a:r>
              <a:rPr lang="en-US" dirty="0" smtClean="0"/>
              <a:t>2555</a:t>
            </a:r>
            <a:r>
              <a:rPr lang="th-TH" dirty="0" smtClean="0"/>
              <a:t/>
            </a:r>
            <a:br>
              <a:rPr lang="th-TH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625" y="1600200"/>
          <a:ext cx="8258175" cy="4757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5076056" y="3573016"/>
          <a:ext cx="2448272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7" y="1484784"/>
          <a:ext cx="5256583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ctrTitle"/>
          </p:nvPr>
        </p:nvSpPr>
        <p:spPr>
          <a:xfrm>
            <a:off x="251520" y="5643578"/>
            <a:ext cx="8678198" cy="714380"/>
          </a:xfrm>
        </p:spPr>
        <p:txBody>
          <a:bodyPr/>
          <a:lstStyle/>
          <a:p>
            <a:r>
              <a:rPr lang="th-TH" dirty="0" smtClean="0"/>
              <a:t>รายงานเงินกองทุนมหาวิทยาลัย</a:t>
            </a:r>
            <a:br>
              <a:rPr lang="th-TH" dirty="0" smtClean="0"/>
            </a:br>
            <a:r>
              <a:rPr lang="th-TH" dirty="0" smtClean="0"/>
              <a:t>รอบระยะเวลา </a:t>
            </a:r>
            <a:r>
              <a:rPr lang="en-US" dirty="0" smtClean="0"/>
              <a:t>1 </a:t>
            </a:r>
            <a:r>
              <a:rPr lang="th-TH" dirty="0" smtClean="0"/>
              <a:t>ตุลาคม </a:t>
            </a:r>
            <a:r>
              <a:rPr lang="en-US" dirty="0" smtClean="0"/>
              <a:t>2554 </a:t>
            </a:r>
            <a:r>
              <a:rPr lang="th-TH" dirty="0" smtClean="0"/>
              <a:t>ถึง </a:t>
            </a:r>
            <a:r>
              <a:rPr lang="en-US" dirty="0" smtClean="0"/>
              <a:t>31 </a:t>
            </a:r>
            <a:r>
              <a:rPr lang="th-TH" dirty="0" smtClean="0"/>
              <a:t>มีนาคม </a:t>
            </a:r>
            <a:r>
              <a:rPr lang="en-US" dirty="0" smtClean="0"/>
              <a:t>2555</a:t>
            </a:r>
            <a:br>
              <a:rPr lang="en-US" dirty="0" smtClean="0"/>
            </a:br>
            <a:endParaRPr lang="th-TH" dirty="0"/>
          </a:p>
        </p:txBody>
      </p:sp>
      <p:sp>
        <p:nvSpPr>
          <p:cNvPr id="5" name="ชื่อเรื่องรอง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611560" y="404664"/>
          <a:ext cx="853244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755576" y="1412776"/>
          <a:ext cx="345638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triped Right Arrow 5"/>
          <p:cNvSpPr/>
          <p:nvPr/>
        </p:nvSpPr>
        <p:spPr>
          <a:xfrm rot="10800000">
            <a:off x="4283968" y="2492896"/>
            <a:ext cx="792088" cy="864096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ไดอะแกรม 3"/>
          <p:cNvGraphicFramePr/>
          <p:nvPr/>
        </p:nvGraphicFramePr>
        <p:xfrm>
          <a:off x="467544" y="404664"/>
          <a:ext cx="777686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453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eelawadee" pitchFamily="34" charset="-34"/>
                <a:cs typeface="Leelawadee" pitchFamily="34" charset="-34"/>
              </a:rPr>
              <a:t>รายงานต้นทุนผลผลิตงวด 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eelawadee" pitchFamily="34" charset="-34"/>
                <a:cs typeface="Leelawadee" pitchFamily="34" charset="-34"/>
              </a:rPr>
              <a:t>6  </a:t>
            </a:r>
            <a: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eelawadee" pitchFamily="34" charset="-34"/>
                <a:cs typeface="Leelawadee" pitchFamily="34" charset="-34"/>
              </a:rPr>
              <a:t>เดือนแรก </a:t>
            </a:r>
            <a: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eelawadee" pitchFamily="34" charset="-34"/>
                <a:cs typeface="Leelawadee" pitchFamily="34" charset="-34"/>
              </a:rPr>
              <a:t>ปีงบประมาณ 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eelawadee" pitchFamily="34" charset="-34"/>
                <a:cs typeface="Leelawadee" pitchFamily="34" charset="-34"/>
              </a:rPr>
              <a:t>2555</a:t>
            </a:r>
            <a:endParaRPr lang="th-TH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5" name="ชื่อเรื่องรอง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graphicFrame>
        <p:nvGraphicFramePr>
          <p:cNvPr id="3" name="แผนภูมิ 2"/>
          <p:cNvGraphicFramePr>
            <a:graphicFrameLocks noGrp="1"/>
          </p:cNvGraphicFramePr>
          <p:nvPr/>
        </p:nvGraphicFramePr>
        <p:xfrm>
          <a:off x="4499992" y="1484784"/>
          <a:ext cx="4469979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ชื่อเรื่อง 1"/>
          <p:cNvSpPr txBox="1">
            <a:spLocks/>
          </p:cNvSpPr>
          <p:nvPr/>
        </p:nvSpPr>
        <p:spPr bwMode="auto">
          <a:xfrm>
            <a:off x="179512" y="274638"/>
            <a:ext cx="8507288" cy="4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เปรียบเทียบค่าใช้จ่ายครึ่งปี  </a:t>
            </a:r>
            <a:r>
              <a:rPr kumimoji="0" lang="en-US" sz="3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2554 2555 </a:t>
            </a:r>
            <a:endParaRPr kumimoji="0" lang="th-TH" sz="36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แผนภูมิ 4"/>
          <p:cNvGraphicFramePr>
            <a:graphicFrameLocks noGrp="1"/>
          </p:cNvGraphicFramePr>
          <p:nvPr/>
        </p:nvGraphicFramePr>
        <p:xfrm>
          <a:off x="179512" y="1556792"/>
          <a:ext cx="417646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แผนภูมิ 2"/>
          <p:cNvGraphicFramePr>
            <a:graphicFrameLocks noGrp="1"/>
          </p:cNvGraphicFramePr>
          <p:nvPr/>
        </p:nvGraphicFramePr>
        <p:xfrm>
          <a:off x="251520" y="1772816"/>
          <a:ext cx="4217443" cy="4835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ชื่อเรื่อง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kumimoji="0" lang="th-TH" sz="32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เปรียบเทียบค่าใช้จ่ายครึ่งปี  </a:t>
            </a:r>
            <a:r>
              <a:rPr kumimoji="0" lang="en-US" sz="32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2554 2555 </a:t>
            </a:r>
            <a:r>
              <a:rPr kumimoji="0" lang="th-TH" sz="32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th-TH" sz="32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กิจกรรมการเรียนการสอนด้านสังคมศาสตร์</a:t>
            </a:r>
            <a:b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kumimoji="0" lang="th-TH" sz="28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แผนภูมิ 4"/>
          <p:cNvGraphicFramePr>
            <a:graphicFrameLocks noGrp="1"/>
          </p:cNvGraphicFramePr>
          <p:nvPr/>
        </p:nvGraphicFramePr>
        <p:xfrm>
          <a:off x="4499992" y="1628800"/>
          <a:ext cx="464400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แผนภูมิ 3"/>
          <p:cNvGraphicFramePr>
            <a:graphicFrameLocks noGrp="1"/>
          </p:cNvGraphicFramePr>
          <p:nvPr/>
        </p:nvGraphicFramePr>
        <p:xfrm>
          <a:off x="179512" y="332656"/>
          <a:ext cx="828092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แผนภูมิ 4"/>
          <p:cNvGraphicFramePr>
            <a:graphicFrameLocks noGrp="1"/>
          </p:cNvGraphicFramePr>
          <p:nvPr/>
        </p:nvGraphicFramePr>
        <p:xfrm>
          <a:off x="179513" y="3789040"/>
          <a:ext cx="8064896" cy="288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7924800" y="3140968"/>
          <a:ext cx="1219200" cy="2667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266700"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latin typeface="Leelawadee"/>
                        </a:rPr>
                        <a:t>199.11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8C1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latin typeface="Leelawadee"/>
                        </a:rPr>
                        <a:t>185.55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8C1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3352800" y="3295650"/>
          <a:ext cx="2438400" cy="2667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</a:tblGrid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latin typeface="Leelawadee"/>
                        </a:rPr>
                        <a:t>18,151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8C1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latin typeface="Leelawadee"/>
                        </a:rPr>
                        <a:t>17,989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8C1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latin typeface="Leelawadee"/>
                        </a:rPr>
                        <a:t>1,102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8C1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latin typeface="Leelawadee"/>
                        </a:rPr>
                        <a:t>1,079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8C1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>แสดงเงินงบประมาณแยกตามแหล่งที่มาตามระดับการศึกษาแยกตามคณะ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graphicFrame>
        <p:nvGraphicFramePr>
          <p:cNvPr id="3" name="แผนภูมิ 2"/>
          <p:cNvGraphicFramePr/>
          <p:nvPr/>
        </p:nvGraphicFramePr>
        <p:xfrm>
          <a:off x="683569" y="1911456"/>
          <a:ext cx="7416824" cy="439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แผนภูมิ 2"/>
          <p:cNvGraphicFramePr>
            <a:graphicFrameLocks noGrp="1"/>
          </p:cNvGraphicFramePr>
          <p:nvPr/>
        </p:nvGraphicFramePr>
        <p:xfrm>
          <a:off x="395537" y="980728"/>
          <a:ext cx="842493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แผนภูมิ 3"/>
          <p:cNvGraphicFramePr>
            <a:graphicFrameLocks noGrp="1"/>
          </p:cNvGraphicFramePr>
          <p:nvPr/>
        </p:nvGraphicFramePr>
        <p:xfrm>
          <a:off x="0" y="1412776"/>
          <a:ext cx="8712202" cy="3754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4" y="4941168"/>
          <a:ext cx="8964486" cy="1519701"/>
        </p:xfrm>
        <a:graphic>
          <a:graphicData uri="http://schemas.openxmlformats.org/drawingml/2006/table">
            <a:tbl>
              <a:tblPr/>
              <a:tblGrid>
                <a:gridCol w="429008"/>
                <a:gridCol w="437946"/>
                <a:gridCol w="437946"/>
                <a:gridCol w="437946"/>
                <a:gridCol w="437946"/>
                <a:gridCol w="545197"/>
                <a:gridCol w="437946"/>
                <a:gridCol w="437946"/>
                <a:gridCol w="473697"/>
                <a:gridCol w="437946"/>
                <a:gridCol w="437946"/>
                <a:gridCol w="437946"/>
                <a:gridCol w="473697"/>
                <a:gridCol w="437946"/>
                <a:gridCol w="437946"/>
                <a:gridCol w="437946"/>
                <a:gridCol w="437946"/>
                <a:gridCol w="473697"/>
                <a:gridCol w="437946"/>
                <a:gridCol w="437946"/>
              </a:tblGrid>
              <a:tr h="244326"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กิจกรรมการ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บริการการศึกษา 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กิจการนักศึกษา 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บริการสารสนเทศ 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การบริหาร 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ประกันคุณภาพการศึกษา 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การใช้จ่ายเงิน 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วางแผนและงบประมาณ 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ตรวจสอบภายใน 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บริหารงานบุคคล 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บริหารงานบุคคล 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ดูแลการก่อสร้าง 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ดูแลอาคารและสถานที่ 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การใช้ไฟฟ้า 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ให้บริการไฟฟ้า 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ให้บริการด้านการประปา 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ให้บริการยานพาหนะและซ่อมบำรุง 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คณะศิลปศาสตร์ 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คณะวิทยาศาสตร์ 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15153"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ต้นทุนรวม (ล้านบาท)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7.73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7.51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16.37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22.98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20.06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1.07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6.39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1.12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3.89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3.89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6.16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6.16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11.83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5.09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3.78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17.73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10.07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18800"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ต้นทุนต่อหน่วย (บาท) 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412.67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442.63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902.93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1162.11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1114545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59457.67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746.3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155429.7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62068.28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2367.39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2367.39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342160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311.4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24.77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8.38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257.21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252196.4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1062.14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1258.52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764704"/>
            <a:ext cx="849694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ต้นทุนหน่วยงานสนับสนุนจัดสรรตามเกณฑ์ต้นทุนกิจกรรม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sz="2800" b="1" dirty="0" smtClean="0">
                <a:latin typeface="Leelawadee" pitchFamily="34" charset="-34"/>
                <a:cs typeface="Leelawadee" pitchFamily="34" charset="-34"/>
              </a:rPr>
              <a:t>แสดงสัดส่วนการกระจายต้นทุนกิจกรรมสนับสนุนเข้ากิจกรรมหลัก</a:t>
            </a:r>
            <a:endParaRPr lang="th-TH" sz="2800" dirty="0">
              <a:latin typeface="Leelawadee" pitchFamily="34" charset="-34"/>
              <a:cs typeface="Leelawadee" pitchFamily="34" charset="-34"/>
            </a:endParaRPr>
          </a:p>
        </p:txBody>
      </p:sp>
      <p:graphicFrame>
        <p:nvGraphicFramePr>
          <p:cNvPr id="3" name="แผนภูมิ 2"/>
          <p:cNvGraphicFramePr/>
          <p:nvPr/>
        </p:nvGraphicFramePr>
        <p:xfrm>
          <a:off x="611560" y="1628358"/>
          <a:ext cx="8136903" cy="4248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แผนภูมิ 2"/>
          <p:cNvGraphicFramePr>
            <a:graphicFrameLocks noGrp="1"/>
          </p:cNvGraphicFramePr>
          <p:nvPr/>
        </p:nvGraphicFramePr>
        <p:xfrm>
          <a:off x="179512" y="692696"/>
          <a:ext cx="432048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แผนภูมิ 3"/>
          <p:cNvGraphicFramePr>
            <a:graphicFrameLocks noGrp="1"/>
          </p:cNvGraphicFramePr>
          <p:nvPr/>
        </p:nvGraphicFramePr>
        <p:xfrm>
          <a:off x="4860032" y="393915"/>
          <a:ext cx="4361460" cy="6070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836712"/>
          <a:ext cx="8258175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00B050"/>
                </a:solidFill>
                <a:latin typeface="Leelawadee" pitchFamily="34" charset="-34"/>
                <a:cs typeface="Leelawadee" pitchFamily="34" charset="-34"/>
              </a:rPr>
              <a:t>แสดงการเปรียบเทียบต้นทุนผลผลิต</a:t>
            </a:r>
            <a:endParaRPr lang="th-TH" dirty="0"/>
          </a:p>
        </p:txBody>
      </p:sp>
      <p:graphicFrame>
        <p:nvGraphicFramePr>
          <p:cNvPr id="3" name="แผนภูมิ 2"/>
          <p:cNvGraphicFramePr>
            <a:graphicFrameLocks noGrp="1"/>
          </p:cNvGraphicFramePr>
          <p:nvPr/>
        </p:nvGraphicFramePr>
        <p:xfrm>
          <a:off x="-77491" y="1628800"/>
          <a:ext cx="8969971" cy="4835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ตัวยึดท้ายกระดาษ 3"/>
          <p:cNvSpPr>
            <a:spLocks noGrp="1"/>
          </p:cNvSpPr>
          <p:nvPr>
            <p:ph type="ftr" sz="quarter" idx="4294967295"/>
          </p:nvPr>
        </p:nvSpPr>
        <p:spPr>
          <a:xfrm>
            <a:off x="6934200" y="228600"/>
            <a:ext cx="1752600" cy="3206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dirty="0" smtClean="0"/>
              <a:t>ข้อเสนอแนะ</a:t>
            </a:r>
            <a:endParaRPr lang="en-US" sz="2400" dirty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187624" y="1988840"/>
            <a:ext cx="6877051" cy="3833813"/>
            <a:chOff x="720" y="1248"/>
            <a:chExt cx="4332" cy="2415"/>
          </a:xfrm>
        </p:grpSpPr>
        <p:sp>
          <p:nvSpPr>
            <p:cNvPr id="74755" name="AutoShape 3"/>
            <p:cNvSpPr>
              <a:spLocks noChangeArrowheads="1"/>
            </p:cNvSpPr>
            <p:nvPr/>
          </p:nvSpPr>
          <p:spPr bwMode="gray">
            <a:xfrm>
              <a:off x="720" y="1248"/>
              <a:ext cx="2415" cy="2415"/>
            </a:xfrm>
            <a:custGeom>
              <a:avLst/>
              <a:gdLst>
                <a:gd name="G0" fmla="+- 1914 0 0"/>
                <a:gd name="G1" fmla="+- 21600 0 1914"/>
                <a:gd name="G2" fmla="+- 21600 0 1914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914" y="10800"/>
                  </a:moveTo>
                  <a:cubicBezTo>
                    <a:pt x="1914" y="15708"/>
                    <a:pt x="5892" y="19686"/>
                    <a:pt x="10800" y="19686"/>
                  </a:cubicBezTo>
                  <a:cubicBezTo>
                    <a:pt x="15708" y="19686"/>
                    <a:pt x="19686" y="15708"/>
                    <a:pt x="19686" y="10800"/>
                  </a:cubicBezTo>
                  <a:cubicBezTo>
                    <a:pt x="19686" y="5892"/>
                    <a:pt x="15708" y="1914"/>
                    <a:pt x="10800" y="1914"/>
                  </a:cubicBezTo>
                  <a:cubicBezTo>
                    <a:pt x="5892" y="1914"/>
                    <a:pt x="1914" y="5892"/>
                    <a:pt x="1914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60784"/>
                    <a:invGamma/>
                    <a:alpha val="12000"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60784"/>
                    <a:invGamma/>
                    <a:alpha val="1200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4756" name="Oval 4"/>
            <p:cNvSpPr>
              <a:spLocks noChangeArrowheads="1"/>
            </p:cNvSpPr>
            <p:nvPr/>
          </p:nvSpPr>
          <p:spPr bwMode="gray">
            <a:xfrm>
              <a:off x="912" y="1440"/>
              <a:ext cx="2016" cy="201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56471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4757" name="AutoShape 5"/>
            <p:cNvSpPr>
              <a:spLocks noChangeArrowheads="1"/>
            </p:cNvSpPr>
            <p:nvPr/>
          </p:nvSpPr>
          <p:spPr bwMode="gray">
            <a:xfrm>
              <a:off x="2427" y="1456"/>
              <a:ext cx="2382" cy="3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5882"/>
                    <a:invGamma/>
                  </a:schemeClr>
                </a:gs>
              </a:gsLst>
              <a:lin ang="0" scaled="1"/>
            </a:gra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th-TH" b="1" dirty="0" smtClean="0"/>
                <a:t>ทำแผนเพิ่มประสิทธิภาพ</a:t>
              </a:r>
              <a:endParaRPr lang="en-US" b="1" dirty="0"/>
            </a:p>
          </p:txBody>
        </p:sp>
        <p:sp>
          <p:nvSpPr>
            <p:cNvPr id="74758" name="AutoShape 6"/>
            <p:cNvSpPr>
              <a:spLocks noChangeArrowheads="1"/>
            </p:cNvSpPr>
            <p:nvPr/>
          </p:nvSpPr>
          <p:spPr bwMode="gray">
            <a:xfrm>
              <a:off x="2670" y="2291"/>
              <a:ext cx="2382" cy="3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5882"/>
                    <a:invGamma/>
                  </a:schemeClr>
                </a:gs>
              </a:gsLst>
              <a:lin ang="0" scaled="1"/>
            </a:gra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th-TH" b="1" dirty="0" smtClean="0"/>
                <a:t>ติดตามการใช้เงินจ่าย</a:t>
              </a:r>
              <a:endParaRPr lang="en-US" b="1" dirty="0"/>
            </a:p>
          </p:txBody>
        </p:sp>
        <p:sp>
          <p:nvSpPr>
            <p:cNvPr id="74759" name="AutoShape 7"/>
            <p:cNvSpPr>
              <a:spLocks noChangeArrowheads="1"/>
            </p:cNvSpPr>
            <p:nvPr/>
          </p:nvSpPr>
          <p:spPr bwMode="gray">
            <a:xfrm>
              <a:off x="2444" y="3108"/>
              <a:ext cx="2381" cy="3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5882"/>
                    <a:invGamma/>
                  </a:schemeClr>
                </a:gs>
              </a:gsLst>
              <a:lin ang="0" scaled="1"/>
            </a:gra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th-TH" b="1" dirty="0" smtClean="0"/>
                <a:t>ติดตามผลการดำเนินงานคณะ</a:t>
              </a:r>
              <a:endParaRPr lang="en-US" b="1" dirty="0"/>
            </a:p>
          </p:txBody>
        </p:sp>
        <p:sp>
          <p:nvSpPr>
            <p:cNvPr id="74762" name="Text Box 10"/>
            <p:cNvSpPr txBox="1">
              <a:spLocks noChangeArrowheads="1"/>
            </p:cNvSpPr>
            <p:nvPr/>
          </p:nvSpPr>
          <p:spPr bwMode="gray">
            <a:xfrm>
              <a:off x="1178" y="1920"/>
              <a:ext cx="1493" cy="6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h-TH" sz="3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การใช้ประโยชน์จาก</a:t>
              </a:r>
            </a:p>
            <a:p>
              <a:pPr algn="ctr" eaLnBrk="0" hangingPunct="0"/>
              <a:r>
                <a:rPr lang="th-TH" sz="3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รายงานการเงิน</a:t>
              </a:r>
              <a:endPara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1052736"/>
          <a:ext cx="8258175" cy="4757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รอง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ชื่อเรื่อง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th-TH" dirty="0" smtClean="0"/>
              <a:t>การวิเคราะห์รายงานทางการเงิน </a:t>
            </a:r>
            <a:br>
              <a:rPr lang="th-TH" dirty="0" smtClean="0"/>
            </a:b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เปรียบเทียบรายได้แยกตามประเภท </a:t>
            </a:r>
            <a:b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ปี 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2555 - 2553</a:t>
            </a: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7" name="ตาราง 16"/>
          <p:cNvGraphicFramePr>
            <a:graphicFrameLocks noGrp="1"/>
          </p:cNvGraphicFramePr>
          <p:nvPr/>
        </p:nvGraphicFramePr>
        <p:xfrm>
          <a:off x="4644007" y="2060850"/>
          <a:ext cx="4176463" cy="4423003"/>
        </p:xfrm>
        <a:graphic>
          <a:graphicData uri="http://schemas.openxmlformats.org/drawingml/2006/table">
            <a:tbl>
              <a:tblPr/>
              <a:tblGrid>
                <a:gridCol w="1531102"/>
                <a:gridCol w="354866"/>
                <a:gridCol w="526921"/>
                <a:gridCol w="354866"/>
                <a:gridCol w="526921"/>
                <a:gridCol w="354866"/>
                <a:gridCol w="526921"/>
              </a:tblGrid>
              <a:tr h="354651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2555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2554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2553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9928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รายได้จากเงินงบประมาณ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394.9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61.68%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291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57.37%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443.1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75.93%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01877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รายได้เงินผลประโยชน์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15.6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2.44%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16.79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3.31%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16.67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2.86%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877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รายได้จากแหล่งทุนภายนอก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41.11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6.42%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47.13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9.29%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0.00%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877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รายได้จากการจัดการศึกษา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165.2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25.80%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148.1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29.19%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119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20.39%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28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รายได้เงินจากฟาร์ม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2.28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0.36%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3.305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0.65%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2.926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0.50%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28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รายได้อื่น ๆ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19.88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3.11%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0.015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0.00%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1.064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0.18%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28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รวมรายได้จากแหล่งอื่น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245.3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38.32%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216.2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42.63%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140.5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24.07%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928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chemeClr val="bg1"/>
                          </a:solidFill>
                          <a:latin typeface="Tahoma"/>
                        </a:rPr>
                        <a:t>รวม รายได้จากการดำเนินงาน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chemeClr val="bg1"/>
                          </a:solidFill>
                          <a:latin typeface="Tahoma"/>
                        </a:rPr>
                        <a:t>640.2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chemeClr val="bg1"/>
                          </a:solidFill>
                          <a:latin typeface="Tahoma"/>
                        </a:rPr>
                        <a:t>100.00%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chemeClr val="bg1"/>
                          </a:solidFill>
                          <a:latin typeface="Tahoma"/>
                        </a:rPr>
                        <a:t>507.2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chemeClr val="bg1"/>
                          </a:solidFill>
                          <a:latin typeface="Tahoma"/>
                        </a:rPr>
                        <a:t>100.00%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chemeClr val="bg1"/>
                          </a:solidFill>
                          <a:latin typeface="Tahoma"/>
                        </a:rPr>
                        <a:t>583.6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chemeClr val="bg1"/>
                          </a:solidFill>
                          <a:latin typeface="Tahoma"/>
                        </a:rPr>
                        <a:t>100.00%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928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การเติบโตรายได้จากแหล่งอื่น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th-TH" sz="1400" b="1" i="0" u="none" strike="noStrike" dirty="0">
                        <a:solidFill>
                          <a:srgbClr val="1F497D"/>
                        </a:solidFill>
                        <a:latin typeface="Tahoma"/>
                      </a:endParaRP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13.44%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th-TH" sz="1400" b="1" i="0" u="none" strike="noStrike" dirty="0">
                        <a:solidFill>
                          <a:srgbClr val="1F497D"/>
                        </a:solidFill>
                        <a:latin typeface="Tahoma"/>
                      </a:endParaRP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53.95%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28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การเติบโตรายได้รวม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th-TH" sz="1400" b="1" i="0" u="none" strike="noStrike" dirty="0">
                        <a:solidFill>
                          <a:srgbClr val="1F497D"/>
                        </a:solidFill>
                        <a:latin typeface="Tahoma"/>
                      </a:endParaRP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26.21%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th-TH" sz="1400" b="1" i="0" u="none" strike="noStrike" dirty="0">
                        <a:solidFill>
                          <a:srgbClr val="1F497D"/>
                        </a:solidFill>
                        <a:latin typeface="Tahoma"/>
                      </a:endParaRP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-13.08%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700808" y="1628945"/>
            <a:ext cx="7128792" cy="4824391"/>
            <a:chOff x="576" y="627"/>
            <a:chExt cx="5003" cy="3021"/>
          </a:xfrm>
        </p:grpSpPr>
        <p:sp>
          <p:nvSpPr>
            <p:cNvPr id="19" name="AutoShape 7"/>
            <p:cNvSpPr>
              <a:spLocks noChangeArrowheads="1"/>
            </p:cNvSpPr>
            <p:nvPr/>
          </p:nvSpPr>
          <p:spPr bwMode="gray">
            <a:xfrm>
              <a:off x="576" y="960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0" name="AutoShape 8"/>
            <p:cNvSpPr>
              <a:spLocks noChangeArrowheads="1"/>
            </p:cNvSpPr>
            <p:nvPr/>
          </p:nvSpPr>
          <p:spPr bwMode="gray">
            <a:xfrm>
              <a:off x="2400" y="960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" name="AutoShape 9"/>
            <p:cNvSpPr>
              <a:spLocks noChangeArrowheads="1"/>
            </p:cNvSpPr>
            <p:nvPr/>
          </p:nvSpPr>
          <p:spPr bwMode="gray">
            <a:xfrm>
              <a:off x="2597" y="672"/>
              <a:ext cx="2982" cy="2976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27451"/>
                    <a:invGamma/>
                  </a:schemeClr>
                </a:gs>
              </a:gsLst>
              <a:lin ang="5400000" scaled="1"/>
            </a:gradFill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graphicFrame>
          <p:nvGraphicFramePr>
            <p:cNvPr id="22" name="Object 3"/>
            <p:cNvGraphicFramePr>
              <a:graphicFrameLocks noChangeAspect="1"/>
            </p:cNvGraphicFramePr>
            <p:nvPr/>
          </p:nvGraphicFramePr>
          <p:xfrm>
            <a:off x="2901" y="762"/>
            <a:ext cx="2532" cy="27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AutoShape 11"/>
            <p:cNvSpPr>
              <a:spLocks noChangeArrowheads="1"/>
            </p:cNvSpPr>
            <p:nvPr/>
          </p:nvSpPr>
          <p:spPr bwMode="gray">
            <a:xfrm>
              <a:off x="3153" y="627"/>
              <a:ext cx="2112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4" name="AutoShape 12"/>
            <p:cNvSpPr>
              <a:spLocks noChangeArrowheads="1"/>
            </p:cNvSpPr>
            <p:nvPr/>
          </p:nvSpPr>
          <p:spPr bwMode="gray">
            <a:xfrm>
              <a:off x="3264" y="960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5" name="AutoShape 13"/>
            <p:cNvSpPr>
              <a:spLocks noChangeArrowheads="1"/>
            </p:cNvSpPr>
            <p:nvPr/>
          </p:nvSpPr>
          <p:spPr bwMode="gray">
            <a:xfrm>
              <a:off x="5088" y="960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ตัวยึดท้ายกระดา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เปรียบเทียบค่าใช้</a:t>
            </a:r>
            <a:r>
              <a:rPr lang="th-TH" sz="3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จาย</a:t>
            </a: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แยกตามประเภท </a:t>
            </a:r>
            <a:b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ปี </a:t>
            </a:r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2555 - 2553</a:t>
            </a: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36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700808" y="1484784"/>
            <a:ext cx="6350231" cy="4616152"/>
            <a:chOff x="576" y="864"/>
            <a:chExt cx="4944" cy="3120"/>
          </a:xfrm>
        </p:grpSpPr>
        <p:sp>
          <p:nvSpPr>
            <p:cNvPr id="83975" name="AutoShape 7"/>
            <p:cNvSpPr>
              <a:spLocks noChangeArrowheads="1"/>
            </p:cNvSpPr>
            <p:nvPr/>
          </p:nvSpPr>
          <p:spPr bwMode="gray">
            <a:xfrm>
              <a:off x="576" y="960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3976" name="AutoShape 8"/>
            <p:cNvSpPr>
              <a:spLocks noChangeArrowheads="1"/>
            </p:cNvSpPr>
            <p:nvPr/>
          </p:nvSpPr>
          <p:spPr bwMode="gray">
            <a:xfrm>
              <a:off x="2400" y="960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3977" name="AutoShape 9"/>
            <p:cNvSpPr>
              <a:spLocks noChangeArrowheads="1"/>
            </p:cNvSpPr>
            <p:nvPr/>
          </p:nvSpPr>
          <p:spPr bwMode="gray">
            <a:xfrm>
              <a:off x="2928" y="1008"/>
              <a:ext cx="2592" cy="2976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graphicFrame>
          <p:nvGraphicFramePr>
            <p:cNvPr id="16" name="Object 3"/>
            <p:cNvGraphicFramePr>
              <a:graphicFrameLocks noChangeAspect="1"/>
            </p:cNvGraphicFramePr>
            <p:nvPr/>
          </p:nvGraphicFramePr>
          <p:xfrm>
            <a:off x="3104" y="1376"/>
            <a:ext cx="2216" cy="24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3979" name="AutoShape 11"/>
            <p:cNvSpPr>
              <a:spLocks noChangeArrowheads="1"/>
            </p:cNvSpPr>
            <p:nvPr/>
          </p:nvSpPr>
          <p:spPr bwMode="gray">
            <a:xfrm>
              <a:off x="3168" y="864"/>
              <a:ext cx="2112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3980" name="AutoShape 12"/>
            <p:cNvSpPr>
              <a:spLocks noChangeArrowheads="1"/>
            </p:cNvSpPr>
            <p:nvPr/>
          </p:nvSpPr>
          <p:spPr bwMode="gray">
            <a:xfrm>
              <a:off x="3264" y="960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3981" name="AutoShape 13"/>
            <p:cNvSpPr>
              <a:spLocks noChangeArrowheads="1"/>
            </p:cNvSpPr>
            <p:nvPr/>
          </p:nvSpPr>
          <p:spPr bwMode="gray">
            <a:xfrm>
              <a:off x="5088" y="960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aphicFrame>
        <p:nvGraphicFramePr>
          <p:cNvPr id="19" name="ตาราง 18"/>
          <p:cNvGraphicFramePr>
            <a:graphicFrameLocks noGrp="1"/>
          </p:cNvGraphicFramePr>
          <p:nvPr/>
        </p:nvGraphicFramePr>
        <p:xfrm>
          <a:off x="3707905" y="1916829"/>
          <a:ext cx="5184576" cy="4176469"/>
        </p:xfrm>
        <a:graphic>
          <a:graphicData uri="http://schemas.openxmlformats.org/drawingml/2006/table">
            <a:tbl>
              <a:tblPr/>
              <a:tblGrid>
                <a:gridCol w="2340666"/>
                <a:gridCol w="456430"/>
                <a:gridCol w="415469"/>
                <a:gridCol w="579315"/>
                <a:gridCol w="421320"/>
                <a:gridCol w="485688"/>
                <a:gridCol w="485688"/>
              </a:tblGrid>
              <a:tr h="37967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2555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2554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2553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7967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ค่าใช้จ่ายบุคลากร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249.37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47%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224.97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47%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211.53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47%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ค่าใช้จ่ายบำเหน็จบำนาญ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22.75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4%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18.11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4%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17.89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4%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ค่าใช้จ่ายในการเดินทาง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3.32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1%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3.30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1%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4.67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1%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67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ค่าตอบแทน  ใช้สอย  และวัสดุ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50.69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10%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49.66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10%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64.77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15%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67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ค่าสาธารณูปโภค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14.87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3%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20.22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4%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20.67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5%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67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ค่าใช้จ่ายเงินอุดหนุน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79.44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15%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62.78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13%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30.57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7%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67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ค่าเสื่อมราคาและค่าตัดจำหน่าย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95.62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18%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91.01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19%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92.41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21%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67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FFFFFF"/>
                          </a:solidFill>
                          <a:latin typeface="Tahoma"/>
                        </a:rPr>
                        <a:t>รวมค่าใช้จ่ายจากการดำเนินงาน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FFFFFF"/>
                          </a:solidFill>
                          <a:latin typeface="Tahoma"/>
                        </a:rPr>
                        <a:t>529.18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FFFFFF"/>
                          </a:solidFill>
                          <a:latin typeface="Tahoma"/>
                        </a:rPr>
                        <a:t>100%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FFFFFF"/>
                          </a:solidFill>
                          <a:latin typeface="Tahoma"/>
                        </a:rPr>
                        <a:t>475.51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FFFFFF"/>
                          </a:solidFill>
                          <a:latin typeface="Tahoma"/>
                        </a:rPr>
                        <a:t>100%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FFFFFF"/>
                          </a:solidFill>
                          <a:latin typeface="Tahoma"/>
                        </a:rPr>
                        <a:t>445.55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latin typeface="Tahoma"/>
                        </a:rPr>
                        <a:t>100%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การเติบโตของค่าใช้จ่ายบุคลากร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11%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6%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การเติบโตของค่าใช้จ่ายรวม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11%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7%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1F497D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1F497D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908720"/>
          <a:ext cx="8258175" cy="5045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1052736"/>
          <a:ext cx="8258175" cy="4757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810</Words>
  <Application>Microsoft Office PowerPoint</Application>
  <PresentationFormat>นำเสนอทางหน้าจอ (4:3)</PresentationFormat>
  <Paragraphs>304</Paragraphs>
  <Slides>31</Slides>
  <Notes>0</Notes>
  <HiddenSlides>5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31</vt:i4>
      </vt:variant>
    </vt:vector>
  </HeadingPairs>
  <TitlesOfParts>
    <vt:vector size="32" baseType="lpstr">
      <vt:lpstr>ชุดรูปแบบของ Office</vt:lpstr>
      <vt:lpstr>สรุปสาระสำคัญ การวิเคราะห์รายงานการเงิน สำหรับ 6  เดือนแรก   ตุลาคม 2554 – มีนาคม2555</vt:lpstr>
      <vt:lpstr>ภาพนิ่ง 2</vt:lpstr>
      <vt:lpstr>ภาพนิ่ง 3</vt:lpstr>
      <vt:lpstr>ภาพนิ่ง 4</vt:lpstr>
      <vt:lpstr>การวิเคราะห์รายงานทางการเงิน  </vt:lpstr>
      <vt:lpstr>เปรียบเทียบรายได้แยกตามประเภท  ปี 2555 - 2553 </vt:lpstr>
      <vt:lpstr>เปรียบเทียบค่าใช้จายแยกตามประเภท  ปี 2555 - 2553 </vt:lpstr>
      <vt:lpstr>ภาพนิ่ง 8</vt:lpstr>
      <vt:lpstr>ภาพนิ่ง 9</vt:lpstr>
      <vt:lpstr>ภาพนิ่ง 10</vt:lpstr>
      <vt:lpstr>ภาพนิ่ง 11</vt:lpstr>
      <vt:lpstr>รายงานผลการจัดซื้อจัดจ้าง รอบระยะเวลา 1 ตุลาคม 2554 ถึง 31 มีนาคา 2555</vt:lpstr>
      <vt:lpstr>งบลงทุนได้รับจัดสรรจากเงินแผ่นดิน  ปี 2555 </vt:lpstr>
      <vt:lpstr>ภาพนิ่ง 14</vt:lpstr>
      <vt:lpstr>ภาพนิ่ง 15</vt:lpstr>
      <vt:lpstr> ผลการจัดซื้อครุภัณฑ์เงินรายได้  ครึ่งปีแรก 2555 </vt:lpstr>
      <vt:lpstr>ภาพนิ่ง 17</vt:lpstr>
      <vt:lpstr>รายงานเงินกองทุนมหาวิทยาลัย รอบระยะเวลา 1 ตุลาคม 2554 ถึง 31 มีนาคม 2555 </vt:lpstr>
      <vt:lpstr>ภาพนิ่ง 19</vt:lpstr>
      <vt:lpstr>ภาพนิ่ง 20</vt:lpstr>
      <vt:lpstr>รายงานต้นทุนผลผลิตงวด  6  เดือนแรก ปีงบประมาณ  2555</vt:lpstr>
      <vt:lpstr>ภาพนิ่ง 22</vt:lpstr>
      <vt:lpstr>เปรียบเทียบค่าใช้จ่ายครึ่งปี  2554 2555  กิจกรรมการเรียนการสอนด้านสังคมศาสตร์ </vt:lpstr>
      <vt:lpstr>ภาพนิ่ง 24</vt:lpstr>
      <vt:lpstr> แสดงเงินงบประมาณแยกตามแหล่งที่มาตามระดับการศึกษาแยกตามคณะ </vt:lpstr>
      <vt:lpstr>ภาพนิ่ง 26</vt:lpstr>
      <vt:lpstr>ภาพนิ่ง 27</vt:lpstr>
      <vt:lpstr>แสดงสัดส่วนการกระจายต้นทุนกิจกรรมสนับสนุนเข้ากิจกรรมหลัก</vt:lpstr>
      <vt:lpstr>ภาพนิ่ง 29</vt:lpstr>
      <vt:lpstr>แสดงการเปรียบเทียบต้นทุนผลผลิต</vt:lpstr>
      <vt:lpstr>ข้อเสนอแนะ</vt:lpstr>
    </vt:vector>
  </TitlesOfParts>
  <Company>CMRU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USER</dc:creator>
  <cp:lastModifiedBy>Dr. Kodchaporn</cp:lastModifiedBy>
  <cp:revision>52</cp:revision>
  <dcterms:created xsi:type="dcterms:W3CDTF">2010-01-24T14:59:52Z</dcterms:created>
  <dcterms:modified xsi:type="dcterms:W3CDTF">2012-08-19T02:43:06Z</dcterms:modified>
</cp:coreProperties>
</file>